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68" r:id="rId5"/>
    <p:sldId id="259" r:id="rId6"/>
    <p:sldId id="260" r:id="rId7"/>
    <p:sldId id="261" r:id="rId8"/>
    <p:sldId id="269" r:id="rId9"/>
    <p:sldId id="262" r:id="rId10"/>
    <p:sldId id="265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>
          <p15:clr>
            <a:srgbClr val="A4A3A4"/>
          </p15:clr>
        </p15:guide>
        <p15:guide id="11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14" y="38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Overall Group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AGM!$B$18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AGM!$A$12:$A$16</c:f>
              <c:strCache>
                <c:ptCount val="5"/>
                <c:pt idx="0">
                  <c:v>Revenue</c:v>
                </c:pt>
                <c:pt idx="1">
                  <c:v>Expenses</c:v>
                </c:pt>
                <c:pt idx="2">
                  <c:v>Net Operating Surplus</c:v>
                </c:pt>
                <c:pt idx="3">
                  <c:v>Gain/(Loss) from Investments</c:v>
                </c:pt>
                <c:pt idx="4">
                  <c:v>Total Net Income</c:v>
                </c:pt>
              </c:strCache>
            </c:strRef>
          </c:cat>
          <c:val>
            <c:numRef>
              <c:f>AGM!$B$12:$B$16</c:f>
              <c:numCache>
                <c:formatCode>_-* #,##0_-;\-* #,##0_-;_-* "-"??_-;_-@_-</c:formatCode>
                <c:ptCount val="5"/>
                <c:pt idx="0">
                  <c:v>3685509.8099999996</c:v>
                </c:pt>
                <c:pt idx="1">
                  <c:v>3015193.1100000003</c:v>
                </c:pt>
                <c:pt idx="2">
                  <c:v>670316.69999999925</c:v>
                </c:pt>
                <c:pt idx="3">
                  <c:v>962642.82</c:v>
                </c:pt>
                <c:pt idx="4">
                  <c:v>1632959.5199999991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5-4905-AE70-66C4A0A5DC63}"/>
            </c:ext>
          </c:extLst>
        </c:ser>
        <c:ser>
          <c:idx val="1"/>
          <c:order val="1"/>
          <c:tx>
            <c:strRef>
              <c:f>AGM!$C$18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AGM!$A$12:$A$16</c:f>
              <c:strCache>
                <c:ptCount val="5"/>
                <c:pt idx="0">
                  <c:v>Revenue</c:v>
                </c:pt>
                <c:pt idx="1">
                  <c:v>Expenses</c:v>
                </c:pt>
                <c:pt idx="2">
                  <c:v>Net Operating Surplus</c:v>
                </c:pt>
                <c:pt idx="3">
                  <c:v>Gain/(Loss) from Investments</c:v>
                </c:pt>
                <c:pt idx="4">
                  <c:v>Total Net Income</c:v>
                </c:pt>
              </c:strCache>
            </c:strRef>
          </c:cat>
          <c:val>
            <c:numRef>
              <c:f>AGM!$C$12:$C$16</c:f>
              <c:numCache>
                <c:formatCode>_-* #,##0_-;\-* #,##0_-;_-* "-"??_-;_-@_-</c:formatCode>
                <c:ptCount val="5"/>
                <c:pt idx="0">
                  <c:v>3544763.35</c:v>
                </c:pt>
                <c:pt idx="1">
                  <c:v>3222407.0300000003</c:v>
                </c:pt>
                <c:pt idx="2">
                  <c:v>322356.31999999983</c:v>
                </c:pt>
                <c:pt idx="3">
                  <c:v>672596.5</c:v>
                </c:pt>
                <c:pt idx="4">
                  <c:v>994952.81999999983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F5-4905-AE70-66C4A0A5D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679848"/>
        <c:axId val="502680176"/>
      </c:barChart>
      <c:catAx>
        <c:axId val="50267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680176"/>
        <c:crosses val="autoZero"/>
        <c:auto val="1"/>
        <c:lblAlgn val="ctr"/>
        <c:lblOffset val="100"/>
        <c:noMultiLvlLbl val="0"/>
      </c:catAx>
      <c:valAx>
        <c:axId val="50268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67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b="1"/>
              <a:t>NST and NST LP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'AGM (2)'!$A$22</c:f>
              <c:strCache>
                <c:ptCount val="1"/>
                <c:pt idx="0">
                  <c:v>Dividends and Realised Gains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('AGM (2)'!$D$18,'AGM (2)'!$J$18)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('AGM (2)'!$D$22,'AGM (2)'!$J$22)</c:f>
              <c:numCache>
                <c:formatCode>_-* #,##0_-;\-* #,##0_-;_-* "-"??_-;_-@_-</c:formatCode>
                <c:ptCount val="2"/>
                <c:pt idx="0">
                  <c:v>168959.3</c:v>
                </c:pt>
                <c:pt idx="1">
                  <c:v>49475.409999999996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8-4733-8B08-70FE46F20188}"/>
            </c:ext>
          </c:extLst>
        </c:ser>
        <c:ser>
          <c:idx val="1"/>
          <c:order val="1"/>
          <c:tx>
            <c:strRef>
              <c:f>'AGM (2)'!$A$24</c:f>
              <c:strCache>
                <c:ptCount val="1"/>
                <c:pt idx="0">
                  <c:v>Interest Received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('AGM (2)'!$D$18,'AGM (2)'!$J$18)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('AGM (2)'!$D$24,'AGM (2)'!$J$24)</c:f>
              <c:numCache>
                <c:formatCode>_-* #,##0_-;\-* #,##0_-;_-* "-"??_-;_-@_-</c:formatCode>
                <c:ptCount val="2"/>
                <c:pt idx="0">
                  <c:v>650181.47</c:v>
                </c:pt>
                <c:pt idx="1">
                  <c:v>771545.46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18-4733-8B08-70FE46F20188}"/>
            </c:ext>
          </c:extLst>
        </c:ser>
        <c:ser>
          <c:idx val="2"/>
          <c:order val="2"/>
          <c:tx>
            <c:strRef>
              <c:f>'AGM (2)'!$A$25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('AGM (2)'!$D$18,'AGM (2)'!$J$18)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('AGM (2)'!$D$25,'AGM (2)'!$J$25)</c:f>
              <c:numCache>
                <c:formatCode>_-* #,##0_-;\-* #,##0_-;_-* "-"??_-;_-@_-</c:formatCode>
                <c:ptCount val="2"/>
                <c:pt idx="0">
                  <c:v>40214.47</c:v>
                </c:pt>
                <c:pt idx="1">
                  <c:v>14365.109999999999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18-4733-8B08-70FE46F20188}"/>
            </c:ext>
          </c:extLst>
        </c:ser>
        <c:ser>
          <c:idx val="3"/>
          <c:order val="3"/>
          <c:tx>
            <c:strRef>
              <c:f>'AGM (2)'!$A$28</c:f>
              <c:strCache>
                <c:ptCount val="1"/>
                <c:pt idx="0">
                  <c:v>Gain/(Loss) from Investments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('AGM (2)'!$D$18,'AGM (2)'!$J$18)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('AGM (2)'!$D$28,'AGM (2)'!$J$28)</c:f>
              <c:numCache>
                <c:formatCode>_-* #,##0_-;\-* #,##0_-;_-* "-"??_-;_-@_-</c:formatCode>
                <c:ptCount val="2"/>
                <c:pt idx="0">
                  <c:v>646139.81999999995</c:v>
                </c:pt>
                <c:pt idx="1">
                  <c:v>433471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18-4733-8B08-70FE46F20188}"/>
            </c:ext>
          </c:extLst>
        </c:ser>
        <c:ser>
          <c:idx val="4"/>
          <c:order val="4"/>
          <c:tx>
            <c:strRef>
              <c:f>'AGM (2)'!$A$26</c:f>
              <c:strCache>
                <c:ptCount val="1"/>
                <c:pt idx="0">
                  <c:v>Rental Income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('AGM (2)'!$D$26,'AGM (2)'!$J$26)</c:f>
              <c:numCache>
                <c:formatCode>_-* #,##0_-;\-* #,##0_-;_-* "-"??_-;_-@_-</c:formatCode>
                <c:ptCount val="2"/>
                <c:pt idx="0">
                  <c:v>170725.56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18-4733-8B08-70FE46F20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3668376"/>
        <c:axId val="713673952"/>
      </c:barChart>
      <c:catAx>
        <c:axId val="713668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673952"/>
        <c:crosses val="autoZero"/>
        <c:auto val="1"/>
        <c:lblAlgn val="ctr"/>
        <c:lblOffset val="100"/>
        <c:noMultiLvlLbl val="0"/>
      </c:catAx>
      <c:valAx>
        <c:axId val="713673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66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b="1" dirty="0"/>
              <a:t>NST &amp; NST LP Expenses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4F-452F-8CF8-24F62E9B2E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4F-452F-8CF8-24F62E9B2E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4F-452F-8CF8-24F62E9B2E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4F-452F-8CF8-24F62E9B2E49}"/>
              </c:ext>
            </c:extLst>
          </c:dPt>
          <c:cat>
            <c:strRef>
              <c:f>('AGM (2)'!$A$32,'AGM (2)'!$A$34:$A$36)</c:f>
              <c:strCache>
                <c:ptCount val="4"/>
                <c:pt idx="0">
                  <c:v>Wages and Salaries</c:v>
                </c:pt>
                <c:pt idx="1">
                  <c:v>Operating Costs</c:v>
                </c:pt>
                <c:pt idx="2">
                  <c:v>Strategy and Implementation</c:v>
                </c:pt>
                <c:pt idx="3">
                  <c:v>Depreciation</c:v>
                </c:pt>
              </c:strCache>
            </c:strRef>
          </c:cat>
          <c:val>
            <c:numRef>
              <c:f>('AGM (2)'!$D$32,'AGM (2)'!$D$34:$D$36)</c:f>
              <c:numCache>
                <c:formatCode>_-* #,##0_-;\-* #,##0_-;_-* "-"??_-;_-@_-</c:formatCode>
                <c:ptCount val="4"/>
                <c:pt idx="0">
                  <c:v>206331.52999999997</c:v>
                </c:pt>
                <c:pt idx="1">
                  <c:v>356880.76</c:v>
                </c:pt>
                <c:pt idx="2">
                  <c:v>257613.86000000002</c:v>
                </c:pt>
                <c:pt idx="3">
                  <c:v>70196.81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4F-452F-8CF8-24F62E9B2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NST &amp; NST LP Balance Sheet</a:t>
            </a:r>
          </a:p>
        </c:rich>
      </c:tx>
      <c:layout>
        <c:manualLayout>
          <c:xMode val="edge"/>
          <c:yMode val="edge"/>
          <c:x val="0.24043214764839071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'AGM (2)'!$D$56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'AGM (2)'!$A$48:$A$50</c:f>
              <c:strCache>
                <c:ptCount val="3"/>
                <c:pt idx="0">
                  <c:v>Assets</c:v>
                </c:pt>
                <c:pt idx="1">
                  <c:v>Liabilities</c:v>
                </c:pt>
                <c:pt idx="2">
                  <c:v>Net Assets / Equity</c:v>
                </c:pt>
              </c:strCache>
            </c:strRef>
          </c:cat>
          <c:val>
            <c:numRef>
              <c:f>'AGM (2)'!$D$48:$D$50</c:f>
              <c:numCache>
                <c:formatCode>_-* #,##0_-;\-* #,##0_-;_-* "-"??_-;_-@_-</c:formatCode>
                <c:ptCount val="3"/>
                <c:pt idx="0">
                  <c:v>33643834.049999997</c:v>
                </c:pt>
                <c:pt idx="1">
                  <c:v>5503174.3900000006</c:v>
                </c:pt>
                <c:pt idx="2">
                  <c:v>28140659.659999996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8-4954-8B66-15902EFCD20E}"/>
            </c:ext>
          </c:extLst>
        </c:ser>
        <c:ser>
          <c:idx val="1"/>
          <c:order val="1"/>
          <c:tx>
            <c:strRef>
              <c:f>'AGM (2)'!$J$56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'AGM (2)'!$A$48:$A$50</c:f>
              <c:strCache>
                <c:ptCount val="3"/>
                <c:pt idx="0">
                  <c:v>Assets</c:v>
                </c:pt>
                <c:pt idx="1">
                  <c:v>Liabilities</c:v>
                </c:pt>
                <c:pt idx="2">
                  <c:v>Net Assets / Equity</c:v>
                </c:pt>
              </c:strCache>
            </c:strRef>
          </c:cat>
          <c:val>
            <c:numRef>
              <c:f>'AGM (2)'!$J$48:$J$50</c:f>
              <c:numCache>
                <c:formatCode>_-* #,##0_-;\-* #,##0_-;_-* "-"??_-;_-@_-</c:formatCode>
                <c:ptCount val="3"/>
                <c:pt idx="0">
                  <c:v>28030118.490000002</c:v>
                </c:pt>
                <c:pt idx="1">
                  <c:v>574117.18000000005</c:v>
                </c:pt>
                <c:pt idx="2">
                  <c:v>27456001.310000002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8-4954-8B66-15902EFCD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003704"/>
        <c:axId val="1116998456"/>
      </c:barChart>
      <c:catAx>
        <c:axId val="111700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998456"/>
        <c:crosses val="autoZero"/>
        <c:auto val="1"/>
        <c:lblAlgn val="ctr"/>
        <c:lblOffset val="100"/>
        <c:noMultiLvlLbl val="0"/>
      </c:catAx>
      <c:valAx>
        <c:axId val="11169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00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Overall Group Balance Sheet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'AGM (2)'!$D$56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'AGM (2)'!$A$48:$A$50</c:f>
              <c:strCache>
                <c:ptCount val="3"/>
                <c:pt idx="0">
                  <c:v>Assets</c:v>
                </c:pt>
                <c:pt idx="1">
                  <c:v>Liabilities</c:v>
                </c:pt>
                <c:pt idx="2">
                  <c:v>Net Assets / Equity</c:v>
                </c:pt>
              </c:strCache>
            </c:strRef>
          </c:cat>
          <c:val>
            <c:numRef>
              <c:f>'AGM (2)'!$F$48:$F$50</c:f>
              <c:numCache>
                <c:formatCode>_-* #,##0_-;\-* #,##0_-;_-* "-"??_-;_-@_-</c:formatCode>
                <c:ptCount val="3"/>
                <c:pt idx="0">
                  <c:v>46166407.689999998</c:v>
                </c:pt>
                <c:pt idx="1">
                  <c:v>5579477.9700000007</c:v>
                </c:pt>
                <c:pt idx="2">
                  <c:v>40586929.719999999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E-4DFC-9888-2238B9684F5E}"/>
            </c:ext>
          </c:extLst>
        </c:ser>
        <c:ser>
          <c:idx val="1"/>
          <c:order val="1"/>
          <c:tx>
            <c:strRef>
              <c:f>'AGM (2)'!$J$56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'AGM (2)'!$A$48:$A$50</c:f>
              <c:strCache>
                <c:ptCount val="3"/>
                <c:pt idx="0">
                  <c:v>Assets</c:v>
                </c:pt>
                <c:pt idx="1">
                  <c:v>Liabilities</c:v>
                </c:pt>
                <c:pt idx="2">
                  <c:v>Net Assets / Equity</c:v>
                </c:pt>
              </c:strCache>
            </c:strRef>
          </c:cat>
          <c:val>
            <c:numRef>
              <c:f>'AGM (2)'!$G$48:$G$50</c:f>
              <c:numCache>
                <c:formatCode>_-* #,##0_-;\-* #,##0_-;_-* "-"??_-;_-@_-</c:formatCode>
                <c:ptCount val="3"/>
                <c:pt idx="0">
                  <c:v>40083172.480000004</c:v>
                </c:pt>
                <c:pt idx="1">
                  <c:v>934946.67999999993</c:v>
                </c:pt>
                <c:pt idx="2">
                  <c:v>39148225.800000004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E-4DFC-9888-2238B9684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037352"/>
        <c:axId val="502040632"/>
      </c:barChart>
      <c:catAx>
        <c:axId val="50203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40632"/>
        <c:crosses val="autoZero"/>
        <c:auto val="1"/>
        <c:lblAlgn val="ctr"/>
        <c:lblOffset val="100"/>
        <c:noMultiLvlLbl val="0"/>
      </c:catAx>
      <c:valAx>
        <c:axId val="50204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3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NST &amp; NST LP Asset Mix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'AGM (2)'!$A$58</c:f>
              <c:strCache>
                <c:ptCount val="1"/>
                <c:pt idx="0">
                  <c:v>Cash and Short Term Investments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('AGM (2)'!$D$56,'AGM (2)'!$J$56)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('AGM (2)'!$D$58,'AGM (2)'!$J$58)</c:f>
              <c:numCache>
                <c:formatCode>_-* #,##0_-;\-* #,##0_-;_-* "-"??_-;_-@_-</c:formatCode>
                <c:ptCount val="2"/>
                <c:pt idx="0">
                  <c:v>13266093.6</c:v>
                </c:pt>
                <c:pt idx="1">
                  <c:v>20625801.890000001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4-4F74-BA9C-C19D91DD02F9}"/>
            </c:ext>
          </c:extLst>
        </c:ser>
        <c:ser>
          <c:idx val="1"/>
          <c:order val="1"/>
          <c:tx>
            <c:strRef>
              <c:f>'AGM (2)'!$A$59</c:f>
              <c:strCache>
                <c:ptCount val="1"/>
                <c:pt idx="0">
                  <c:v>Receivables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('AGM (2)'!$D$56,'AGM (2)'!$J$56)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('AGM (2)'!$D$59,'AGM (2)'!$J$59)</c:f>
              <c:numCache>
                <c:formatCode>_-* #,##0_-;\-* #,##0_-;_-* "-"??_-;_-@_-</c:formatCode>
                <c:ptCount val="2"/>
                <c:pt idx="0">
                  <c:v>11355.609999999999</c:v>
                </c:pt>
                <c:pt idx="1">
                  <c:v>25246.959999999999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B4-4F74-BA9C-C19D91DD02F9}"/>
            </c:ext>
          </c:extLst>
        </c:ser>
        <c:ser>
          <c:idx val="2"/>
          <c:order val="2"/>
          <c:tx>
            <c:strRef>
              <c:f>'AGM (2)'!$A$60</c:f>
              <c:strCache>
                <c:ptCount val="1"/>
                <c:pt idx="0">
                  <c:v>Taxes Receivable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('AGM (2)'!$D$56,'AGM (2)'!$J$56)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('AGM (2)'!$D$60,'AGM (2)'!$J$60)</c:f>
              <c:numCache>
                <c:formatCode>_-* #,##0_-;\-* #,##0_-;_-* "-"??_-;_-@_-</c:formatCode>
                <c:ptCount val="2"/>
                <c:pt idx="0">
                  <c:v>124400.61000000002</c:v>
                </c:pt>
                <c:pt idx="1">
                  <c:v>23404.12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B4-4F74-BA9C-C19D91DD02F9}"/>
            </c:ext>
          </c:extLst>
        </c:ser>
        <c:ser>
          <c:idx val="3"/>
          <c:order val="3"/>
          <c:tx>
            <c:strRef>
              <c:f>'AGM (2)'!$A$62</c:f>
              <c:strCache>
                <c:ptCount val="1"/>
                <c:pt idx="0">
                  <c:v>Property, Plant and Equipment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('AGM (2)'!$D$56,'AGM (2)'!$J$56)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('AGM (2)'!$D$62,'AGM (2)'!$J$62)</c:f>
              <c:numCache>
                <c:formatCode>_-* #,##0_-;\-* #,##0_-;_-* "-"??_-;_-@_-</c:formatCode>
                <c:ptCount val="2"/>
                <c:pt idx="0">
                  <c:v>6150.98</c:v>
                </c:pt>
                <c:pt idx="1">
                  <c:v>9006.08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B4-4F74-BA9C-C19D91DD02F9}"/>
            </c:ext>
          </c:extLst>
        </c:ser>
        <c:ser>
          <c:idx val="4"/>
          <c:order val="4"/>
          <c:tx>
            <c:strRef>
              <c:f>'AGM (2)'!$A$63</c:f>
              <c:strCache>
                <c:ptCount val="1"/>
                <c:pt idx="0">
                  <c:v>Investment Property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('AGM (2)'!$D$56,'AGM (2)'!$J$56)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('AGM (2)'!$D$63,'AGM (2)'!$J$63)</c:f>
              <c:numCache>
                <c:formatCode>_-* #,##0_-;\-* #,##0_-;_-* "-"??_-;_-@_-</c:formatCode>
                <c:ptCount val="2"/>
                <c:pt idx="0">
                  <c:v>9739360.7100000009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B4-4F74-BA9C-C19D91DD02F9}"/>
            </c:ext>
          </c:extLst>
        </c:ser>
        <c:ser>
          <c:idx val="5"/>
          <c:order val="5"/>
          <c:tx>
            <c:strRef>
              <c:f>'AGM (2)'!$A$64</c:f>
              <c:strCache>
                <c:ptCount val="1"/>
                <c:pt idx="0">
                  <c:v>Investments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('AGM (2)'!$D$56,'AGM (2)'!$J$56)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('AGM (2)'!$D$64,'AGM (2)'!$J$64)</c:f>
              <c:numCache>
                <c:formatCode>_-* #,##0_-;\-* #,##0_-;_-* "-"??_-;_-@_-</c:formatCode>
                <c:ptCount val="2"/>
                <c:pt idx="0">
                  <c:v>10482635.59</c:v>
                </c:pt>
                <c:pt idx="1">
                  <c:v>7330845.7800000003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B4-4F74-BA9C-C19D91DD0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2064576"/>
        <c:axId val="502064904"/>
      </c:barChart>
      <c:catAx>
        <c:axId val="50206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64904"/>
        <c:crosses val="autoZero"/>
        <c:auto val="1"/>
        <c:lblAlgn val="ctr"/>
        <c:lblOffset val="100"/>
        <c:noMultiLvlLbl val="0"/>
      </c:catAx>
      <c:valAx>
        <c:axId val="502064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6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15445-3121-497D-BB84-B5A91D2B02D1}" type="datetimeFigureOut">
              <a:rPr lang="en-NZ" smtClean="0"/>
              <a:t>11/01/2019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A5E42-2BE1-40AE-B06C-4FB7315CDC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639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dirty="0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NZ" smtClean="0"/>
              <a:pPr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782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77991" y="5549440"/>
            <a:ext cx="419400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864277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815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7200"/>
            <a:ext cx="6958012" cy="4759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676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75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867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238" y="6316571"/>
            <a:ext cx="2352675" cy="3905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6958012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499"/>
            <a:ext cx="838517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87763" y="1701801"/>
            <a:ext cx="4680000" cy="467995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342322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238" y="6316572"/>
            <a:ext cx="23526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76238" y="5549440"/>
            <a:ext cx="4195762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6239" y="2051999"/>
            <a:ext cx="8391524" cy="406901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NZ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9" y="1700213"/>
            <a:ext cx="8391524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3"/>
            <a:ext cx="8391525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8000" y="2051999"/>
            <a:ext cx="266216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NZ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7" y="1665289"/>
            <a:ext cx="2671763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7388" y="2051999"/>
            <a:ext cx="267121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7388" y="1665289"/>
            <a:ext cx="2671211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94797" y="2051999"/>
            <a:ext cx="2672965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7" y="1659145"/>
            <a:ext cx="2672966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74064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499"/>
            <a:ext cx="840200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500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8"/>
            <a:ext cx="4016374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7" y="2125013"/>
            <a:ext cx="4011846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NZ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6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91525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5" y="2125013"/>
            <a:ext cx="4011847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NZ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6" y="1665288"/>
            <a:ext cx="4011847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74064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76238" y="2125013"/>
            <a:ext cx="4004297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NZ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76237" y="1665288"/>
            <a:ext cx="4004298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499"/>
            <a:ext cx="839152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323893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087762" y="1700213"/>
            <a:ext cx="468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9027477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683411" y="1658680"/>
            <a:ext cx="3084351" cy="4723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76238" y="1665288"/>
            <a:ext cx="4879761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91524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623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95412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458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3763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6237" y="3124200"/>
            <a:ext cx="2040351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12472" y="3120550"/>
            <a:ext cx="2034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97530" y="3124199"/>
            <a:ext cx="2034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44876" y="3108508"/>
            <a:ext cx="2022887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76237" y="651600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303252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008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6238" y="1700213"/>
            <a:ext cx="2771775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4798" y="1700213"/>
            <a:ext cx="2762965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4806" y="1700213"/>
            <a:ext cx="27432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NZ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8" y="3832225"/>
            <a:ext cx="2762962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NZ" noProof="0" dirty="0"/>
              <a:t>Click to edit Master text styles</a:t>
            </a:r>
          </a:p>
          <a:p>
            <a:pPr lvl="1"/>
            <a:r>
              <a:rPr lang="en-NZ" noProof="0" dirty="0"/>
              <a:t>Second level</a:t>
            </a:r>
          </a:p>
          <a:p>
            <a:pPr lvl="2"/>
            <a:r>
              <a:rPr lang="en-NZ" noProof="0" dirty="0"/>
              <a:t>Third level</a:t>
            </a:r>
          </a:p>
          <a:p>
            <a:pPr lvl="3"/>
            <a:r>
              <a:rPr lang="en-NZ" noProof="0" dirty="0"/>
              <a:t>Fourth level</a:t>
            </a:r>
          </a:p>
          <a:p>
            <a:pPr lvl="4"/>
            <a:r>
              <a:rPr lang="en-NZ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NZ" noProof="0" dirty="0"/>
              <a:t>Click to edit Master text styles</a:t>
            </a:r>
          </a:p>
          <a:p>
            <a:pPr lvl="1"/>
            <a:r>
              <a:rPr lang="en-NZ" noProof="0" dirty="0"/>
              <a:t>Second level</a:t>
            </a:r>
          </a:p>
          <a:p>
            <a:pPr lvl="2"/>
            <a:r>
              <a:rPr lang="en-NZ" noProof="0" dirty="0"/>
              <a:t>Third level</a:t>
            </a:r>
          </a:p>
          <a:p>
            <a:pPr lvl="3"/>
            <a:r>
              <a:rPr lang="en-NZ" noProof="0" dirty="0"/>
              <a:t>Fourth level</a:t>
            </a:r>
          </a:p>
          <a:p>
            <a:pPr lvl="4"/>
            <a:r>
              <a:rPr lang="en-NZ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04798" y="3832225"/>
            <a:ext cx="2762965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NZ" noProof="0" dirty="0"/>
              <a:t>Click to edit Master text styles</a:t>
            </a:r>
          </a:p>
          <a:p>
            <a:pPr lvl="1"/>
            <a:r>
              <a:rPr lang="en-NZ" noProof="0" dirty="0"/>
              <a:t>Second level</a:t>
            </a:r>
          </a:p>
          <a:p>
            <a:pPr lvl="2"/>
            <a:r>
              <a:rPr lang="en-NZ" noProof="0" dirty="0"/>
              <a:t>Third level</a:t>
            </a:r>
          </a:p>
          <a:p>
            <a:pPr lvl="3"/>
            <a:r>
              <a:rPr lang="en-NZ" noProof="0" dirty="0"/>
              <a:t>Fourth level</a:t>
            </a:r>
          </a:p>
          <a:p>
            <a:pPr lvl="4"/>
            <a:r>
              <a:rPr lang="en-NZ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9556094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237" y="6342697"/>
            <a:ext cx="23526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83117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8" y="1863916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2" y="1857892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394089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170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9100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788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2" y="1857892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78000" y="424968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84645" y="4249682"/>
            <a:ext cx="408971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2" name="Rectangle 11"/>
          <p:cNvSpPr/>
          <p:nvPr/>
        </p:nvSpPr>
        <p:spPr>
          <a:xfrm>
            <a:off x="378000" y="4103518"/>
            <a:ext cx="410170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4645" y="4103518"/>
            <a:ext cx="408353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65870" y="4255706"/>
            <a:ext cx="929536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18463" y="4249682"/>
            <a:ext cx="93312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81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8" y="1863916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89756138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70518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2627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6209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441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243073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6" cy="7894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5564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718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6376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87694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708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76237" y="1665288"/>
            <a:ext cx="4195763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41670894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6280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28135" y="4211955"/>
            <a:ext cx="1739627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NZ" sz="900" noProof="0" dirty="0"/>
              <a:t>Insert sponsorship mark here</a:t>
            </a:r>
            <a:endParaRPr lang="en-NZ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028137" y="6018028"/>
            <a:ext cx="1739626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2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7412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80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263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714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899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4751388" y="6476999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tx1"/>
                </a:solidFill>
              </a:rPr>
              <a:t>Financial Highlights</a:t>
            </a: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mi-NZ" sz="650" noProof="0" dirty="0">
                <a:solidFill>
                  <a:schemeClr val="tx1"/>
                </a:solidFill>
              </a:rPr>
              <a:t>AGM</a:t>
            </a:r>
            <a:r>
              <a:rPr lang="mi-NZ" sz="650" baseline="0" noProof="0" dirty="0">
                <a:solidFill>
                  <a:schemeClr val="tx1"/>
                </a:solidFill>
              </a:rPr>
              <a:t> 2018</a:t>
            </a:r>
            <a:endParaRPr lang="en-NZ" sz="650" noProof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7" y="6476999"/>
            <a:ext cx="4016376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tx1"/>
                </a:solidFill>
              </a:rPr>
              <a:t>Te Runanga o Ngāi Te Rangi Iwi Trust Group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6" r:id="rId3"/>
    <p:sldLayoutId id="2147483755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3" r:id="rId10"/>
    <p:sldLayoutId id="2147483708" r:id="rId11"/>
    <p:sldLayoutId id="2147483710" r:id="rId12"/>
    <p:sldLayoutId id="2147483754" r:id="rId13"/>
    <p:sldLayoutId id="2147483711" r:id="rId14"/>
    <p:sldLayoutId id="2147483753" r:id="rId15"/>
    <p:sldLayoutId id="2147483679" r:id="rId16"/>
    <p:sldLayoutId id="2147483712" r:id="rId17"/>
    <p:sldLayoutId id="2147483678" r:id="rId18"/>
    <p:sldLayoutId id="2147483681" r:id="rId19"/>
    <p:sldLayoutId id="2147483735" r:id="rId20"/>
    <p:sldLayoutId id="2147483699" r:id="rId21"/>
    <p:sldLayoutId id="2147483714" r:id="rId22"/>
    <p:sldLayoutId id="2147483697" r:id="rId23"/>
    <p:sldLayoutId id="2147483715" r:id="rId24"/>
    <p:sldLayoutId id="2147483716" r:id="rId25"/>
    <p:sldLayoutId id="2147483717" r:id="rId26"/>
    <p:sldLayoutId id="2147483718" r:id="rId27"/>
    <p:sldLayoutId id="2147483728" r:id="rId28"/>
    <p:sldLayoutId id="2147483720" r:id="rId29"/>
    <p:sldLayoutId id="2147483721" r:id="rId30"/>
    <p:sldLayoutId id="2147483722" r:id="rId31"/>
    <p:sldLayoutId id="2147483695" r:id="rId32"/>
    <p:sldLayoutId id="2147483751" r:id="rId33"/>
    <p:sldLayoutId id="2147483724" r:id="rId34"/>
    <p:sldLayoutId id="2147483725" r:id="rId35"/>
    <p:sldLayoutId id="2147483726" r:id="rId36"/>
    <p:sldLayoutId id="2147483727" r:id="rId37"/>
    <p:sldLayoutId id="2147483698" r:id="rId38"/>
    <p:sldLayoutId id="2147483752" r:id="rId39"/>
    <p:sldLayoutId id="2147483696" r:id="rId40"/>
    <p:sldLayoutId id="2147483750" r:id="rId4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10" pos="3721">
          <p15:clr>
            <a:srgbClr val="F26B43"/>
          </p15:clr>
        </p15:guide>
        <p15:guide id="11" orient="horz" pos="236">
          <p15:clr>
            <a:srgbClr val="F26B43"/>
          </p15:clr>
        </p15:guide>
        <p15:guide id="12" pos="1022">
          <p15:clr>
            <a:srgbClr val="F26B43"/>
          </p15:clr>
        </p15:guide>
        <p15:guide id="13" pos="1137">
          <p15:clr>
            <a:srgbClr val="F26B43"/>
          </p15:clr>
        </p15:guide>
        <p15:guide id="14" pos="1920">
          <p15:clr>
            <a:srgbClr val="F26B43"/>
          </p15:clr>
        </p15:guide>
        <p15:guide id="15" pos="2033">
          <p15:clr>
            <a:srgbClr val="F26B43"/>
          </p15:clr>
        </p15:guide>
        <p15:guide id="16" pos="4620">
          <p15:clr>
            <a:srgbClr val="F26B43"/>
          </p15:clr>
        </p15:guide>
        <p15:guide id="17" pos="2823">
          <p15:clr>
            <a:srgbClr val="F26B43"/>
          </p15:clr>
        </p15:guide>
        <p15:guide id="18" pos="2937">
          <p15:clr>
            <a:srgbClr val="F26B43"/>
          </p15:clr>
        </p15:guide>
        <p15:guide id="19" pos="2880">
          <p15:clr>
            <a:srgbClr val="F26B43"/>
          </p15:clr>
        </p15:guide>
        <p15:guide id="20" pos="4734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6577D23-E403-407D-AF14-EAE92110BA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629" r="5629"/>
          <a:stretch>
            <a:fillRect/>
          </a:stretch>
        </p:blipFill>
        <p:spPr>
          <a:xfrm>
            <a:off x="2198670" y="995082"/>
            <a:ext cx="4123468" cy="4123468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6237" y="5549440"/>
            <a:ext cx="4883739" cy="324000"/>
          </a:xfrm>
        </p:spPr>
        <p:txBody>
          <a:bodyPr/>
          <a:lstStyle/>
          <a:p>
            <a:r>
              <a:rPr lang="mi-NZ" dirty="0"/>
              <a:t>Ngāi Te Rangi Settlement Trust</a:t>
            </a:r>
            <a:endParaRPr lang="en-NZ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i-NZ" dirty="0"/>
              <a:t>Financial Highlights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For the year ended 30 June 2018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23295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049" y="2532276"/>
            <a:ext cx="2976956" cy="277124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dirty="0"/>
              <a:t>Continue to assert mana whenua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dirty="0"/>
              <a:t>Continue to diversify our asset mix to ensure long term risk mitigation</a:t>
            </a:r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dirty="0"/>
              <a:t>Pursue long term investments that adhere to Ngāi te Rangi beliefs</a:t>
            </a:r>
          </a:p>
          <a:p>
            <a:pPr marL="171450" indent="-171450">
              <a:buFontTx/>
              <a:buChar char="-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42052" y="366142"/>
            <a:ext cx="8026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2400" dirty="0">
                <a:solidFill>
                  <a:srgbClr val="313131"/>
                </a:solidFill>
              </a:rPr>
              <a:t>Looking Forward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4" y="1186757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365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052" y="366142"/>
            <a:ext cx="8026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2400" dirty="0">
                <a:solidFill>
                  <a:srgbClr val="313131"/>
                </a:solidFill>
              </a:rPr>
              <a:t>Contents</a:t>
            </a:r>
            <a:endParaRPr lang="en-NZ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345" y="1242566"/>
            <a:ext cx="6120680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AU" sz="1600" dirty="0"/>
              <a:t>Group Structure</a:t>
            </a:r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AU" sz="1600" dirty="0"/>
              <a:t>Highlights</a:t>
            </a:r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AU" sz="1600" dirty="0"/>
              <a:t>Performance Summary</a:t>
            </a:r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AU" sz="1600" dirty="0"/>
              <a:t>Revenue</a:t>
            </a:r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AU" sz="1600" dirty="0"/>
              <a:t>Expenses</a:t>
            </a:r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mi-NZ" sz="1600" dirty="0"/>
              <a:t>Assets</a:t>
            </a:r>
            <a:endParaRPr lang="en-AU" sz="1600" dirty="0"/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mi-NZ" sz="1600" dirty="0"/>
              <a:t>Investments</a:t>
            </a:r>
            <a:endParaRPr lang="en-AU" sz="1600" dirty="0"/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AU" sz="1600" dirty="0"/>
              <a:t>Equity/Net Assets</a:t>
            </a:r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mi-NZ" sz="1600" dirty="0"/>
              <a:t>Looking Forward</a:t>
            </a:r>
            <a:endParaRPr lang="en-NZ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99" y="3263265"/>
            <a:ext cx="4134707" cy="30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126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2380188" y="1844666"/>
            <a:ext cx="1962150" cy="5084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mi-NZ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 Rūnanga o Ngāi Te Rangi Iwi Trust</a:t>
            </a:r>
            <a:endParaRPr lang="en-NZ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2591219" y="2879822"/>
            <a:ext cx="1540089" cy="492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mi-NZ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Ngāi Te Rangi Hi Ika Limited</a:t>
            </a:r>
            <a:endParaRPr lang="en-NZ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507997" y="2886026"/>
            <a:ext cx="1617980" cy="479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mi-NZ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Ngāi Te Rangi Fisheries AHC Limited</a:t>
            </a:r>
            <a:endParaRPr lang="en-NZ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Elbow Connector 6"/>
          <p:cNvCxnSpPr>
            <a:stCxn id="3" idx="2"/>
            <a:endCxn id="5" idx="0"/>
          </p:cNvCxnSpPr>
          <p:nvPr/>
        </p:nvCxnSpPr>
        <p:spPr>
          <a:xfrm rot="5400000">
            <a:off x="2072661" y="1597424"/>
            <a:ext cx="532928" cy="2044276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3" idx="2"/>
            <a:endCxn id="4" idx="0"/>
          </p:cNvCxnSpPr>
          <p:nvPr/>
        </p:nvCxnSpPr>
        <p:spPr>
          <a:xfrm rot="16200000" flipH="1">
            <a:off x="3097901" y="2616459"/>
            <a:ext cx="526724" cy="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67804" y="2404850"/>
            <a:ext cx="7518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1200" dirty="0">
                <a:solidFill>
                  <a:srgbClr val="313131"/>
                </a:solidFill>
              </a:rPr>
              <a:t>100%</a:t>
            </a:r>
            <a:endParaRPr lang="en-NZ" sz="1200" dirty="0">
              <a:solidFill>
                <a:srgbClr val="31313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3728" y="2435794"/>
            <a:ext cx="7518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1200" dirty="0">
                <a:solidFill>
                  <a:srgbClr val="313131"/>
                </a:solidFill>
              </a:rPr>
              <a:t>100%</a:t>
            </a:r>
            <a:endParaRPr lang="en-NZ" sz="1200" dirty="0">
              <a:solidFill>
                <a:srgbClr val="31313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4596550" y="2876776"/>
            <a:ext cx="1391073" cy="486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mi-NZ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Tauranga Moana Iwi Collective Leasing Company</a:t>
            </a:r>
            <a:endParaRPr lang="en-NZ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7" name="Elbow Connector 26"/>
          <p:cNvCxnSpPr>
            <a:stCxn id="3" idx="2"/>
            <a:endCxn id="15" idx="0"/>
          </p:cNvCxnSpPr>
          <p:nvPr/>
        </p:nvCxnSpPr>
        <p:spPr>
          <a:xfrm rot="16200000" flipH="1">
            <a:off x="4064836" y="1649525"/>
            <a:ext cx="523678" cy="193082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11751" y="2390335"/>
            <a:ext cx="6062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1400" dirty="0">
                <a:solidFill>
                  <a:srgbClr val="313131"/>
                </a:solidFill>
              </a:rPr>
              <a:t>33%</a:t>
            </a:r>
            <a:endParaRPr lang="en-NZ" sz="1400" dirty="0">
              <a:solidFill>
                <a:srgbClr val="31313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gray">
          <a:xfrm>
            <a:off x="480480" y="3863946"/>
            <a:ext cx="1673015" cy="5218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mi-NZ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Mataatua Fishing Quota ACE Holdings Limited</a:t>
            </a:r>
            <a:endParaRPr lang="en-NZ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Straight Arrow Connector 34"/>
          <p:cNvCxnSpPr>
            <a:stCxn id="5" idx="2"/>
            <a:endCxn id="31" idx="0"/>
          </p:cNvCxnSpPr>
          <p:nvPr/>
        </p:nvCxnSpPr>
        <p:spPr>
          <a:xfrm>
            <a:off x="1316987" y="3365662"/>
            <a:ext cx="1" cy="49828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23728" y="3512267"/>
            <a:ext cx="8703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1200" dirty="0">
                <a:solidFill>
                  <a:srgbClr val="313131"/>
                </a:solidFill>
              </a:rPr>
              <a:t>16.7%</a:t>
            </a:r>
            <a:endParaRPr lang="en-NZ" sz="1200" dirty="0">
              <a:solidFill>
                <a:srgbClr val="31313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2597991" y="3844902"/>
            <a:ext cx="1533319" cy="5218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mi-NZ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Iwi Collective Partnership – Koura Facilities</a:t>
            </a:r>
            <a:endParaRPr lang="en-NZ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9" name="Straight Arrow Connector 38"/>
          <p:cNvCxnSpPr>
            <a:stCxn id="4" idx="2"/>
            <a:endCxn id="38" idx="0"/>
          </p:cNvCxnSpPr>
          <p:nvPr/>
        </p:nvCxnSpPr>
        <p:spPr>
          <a:xfrm>
            <a:off x="3361264" y="3371866"/>
            <a:ext cx="3387" cy="47303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25048" y="3497357"/>
            <a:ext cx="60917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1200" dirty="0">
                <a:solidFill>
                  <a:srgbClr val="313131"/>
                </a:solidFill>
              </a:rPr>
              <a:t>7.64%</a:t>
            </a:r>
            <a:endParaRPr lang="en-NZ" sz="1200" dirty="0">
              <a:solidFill>
                <a:srgbClr val="31313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998" y="4999928"/>
            <a:ext cx="802640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1200" dirty="0">
                <a:solidFill>
                  <a:srgbClr val="313131"/>
                </a:solidFill>
              </a:rPr>
              <a:t>Key – </a:t>
            </a:r>
            <a:r>
              <a:rPr lang="mi-NZ" sz="1200" dirty="0">
                <a:solidFill>
                  <a:schemeClr val="accent5"/>
                </a:solidFill>
              </a:rPr>
              <a:t>Outline </a:t>
            </a:r>
            <a:r>
              <a:rPr lang="mi-NZ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recorded within Group figures given full ownership</a:t>
            </a:r>
          </a:p>
          <a:p>
            <a:pPr>
              <a:spcBef>
                <a:spcPts val="600"/>
              </a:spcBef>
              <a:buSzPct val="100000"/>
            </a:pPr>
            <a:r>
              <a:rPr lang="mi-NZ" sz="1200" dirty="0">
                <a:ln w="0"/>
                <a:solidFill>
                  <a:srgbClr val="31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mi-NZ" sz="1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Outline </a:t>
            </a:r>
            <a:r>
              <a:rPr lang="mi-NZ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recorded as investments given low proportionate ownership</a:t>
            </a:r>
            <a:endParaRPr lang="en-NZ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42052" y="366142"/>
            <a:ext cx="8026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2400" dirty="0">
                <a:solidFill>
                  <a:srgbClr val="313131"/>
                </a:solidFill>
              </a:rPr>
              <a:t>Group Structure</a:t>
            </a:r>
            <a:endParaRPr lang="en-NZ" sz="2400" dirty="0"/>
          </a:p>
        </p:txBody>
      </p:sp>
      <p:sp>
        <p:nvSpPr>
          <p:cNvPr id="63" name="Rectangle 62"/>
          <p:cNvSpPr/>
          <p:nvPr/>
        </p:nvSpPr>
        <p:spPr bwMode="gray">
          <a:xfrm>
            <a:off x="6419851" y="1834537"/>
            <a:ext cx="1962150" cy="5084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mi-NZ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Ngāi Te Rangi Iwi Settlement Trust</a:t>
            </a:r>
            <a:endParaRPr lang="en-NZ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 bwMode="gray">
          <a:xfrm>
            <a:off x="6630882" y="2884705"/>
            <a:ext cx="1540089" cy="492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mi-NZ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Ngāi Te Rangi Investments LP</a:t>
            </a:r>
            <a:endParaRPr lang="en-NZ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 bwMode="gray">
          <a:xfrm>
            <a:off x="507997" y="1223790"/>
            <a:ext cx="7874005" cy="368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mi-NZ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Majority consistent hapū/governance/senior management</a:t>
            </a:r>
            <a:endParaRPr lang="en-NZ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0" name="Straight Connector 69"/>
          <p:cNvCxnSpPr>
            <a:stCxn id="3" idx="0"/>
            <a:endCxn id="3" idx="0"/>
          </p:cNvCxnSpPr>
          <p:nvPr/>
        </p:nvCxnSpPr>
        <p:spPr>
          <a:xfrm>
            <a:off x="3361263" y="1844666"/>
            <a:ext cx="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68" idx="2"/>
            <a:endCxn id="3" idx="0"/>
          </p:cNvCxnSpPr>
          <p:nvPr/>
        </p:nvCxnSpPr>
        <p:spPr>
          <a:xfrm rot="5400000">
            <a:off x="3776744" y="1176410"/>
            <a:ext cx="252776" cy="1083737"/>
          </a:xfrm>
          <a:prstGeom prst="bentConnector3">
            <a:avLst>
              <a:gd name="adj1" fmla="val 49999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68" idx="2"/>
            <a:endCxn id="63" idx="0"/>
          </p:cNvCxnSpPr>
          <p:nvPr/>
        </p:nvCxnSpPr>
        <p:spPr>
          <a:xfrm rot="16200000" flipH="1">
            <a:off x="5801640" y="235250"/>
            <a:ext cx="242647" cy="295592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3" idx="2"/>
            <a:endCxn id="67" idx="0"/>
          </p:cNvCxnSpPr>
          <p:nvPr/>
        </p:nvCxnSpPr>
        <p:spPr>
          <a:xfrm rot="16200000" flipH="1">
            <a:off x="7130058" y="2613836"/>
            <a:ext cx="541736" cy="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5344" y="2414539"/>
            <a:ext cx="6062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1400" dirty="0">
                <a:solidFill>
                  <a:srgbClr val="313131"/>
                </a:solidFill>
              </a:rPr>
              <a:t>100%</a:t>
            </a:r>
            <a:endParaRPr lang="en-NZ" sz="1400" dirty="0">
              <a:solidFill>
                <a:srgbClr val="313131"/>
              </a:solidFill>
            </a:endParaRPr>
          </a:p>
        </p:txBody>
      </p:sp>
      <p:sp>
        <p:nvSpPr>
          <p:cNvPr id="85" name="Oval 84"/>
          <p:cNvSpPr/>
          <p:nvPr/>
        </p:nvSpPr>
        <p:spPr bwMode="gray">
          <a:xfrm>
            <a:off x="6214529" y="1349603"/>
            <a:ext cx="2378505" cy="233242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6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gray">
          <a:xfrm>
            <a:off x="6705388" y="3881651"/>
            <a:ext cx="1391073" cy="486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mi-NZ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Tauranga Moana Iwi Collective LP</a:t>
            </a:r>
            <a:endParaRPr lang="en-NZ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Elbow Connector 32"/>
          <p:cNvCxnSpPr>
            <a:stCxn id="63" idx="3"/>
            <a:endCxn id="32" idx="3"/>
          </p:cNvCxnSpPr>
          <p:nvPr/>
        </p:nvCxnSpPr>
        <p:spPr>
          <a:xfrm flipH="1">
            <a:off x="8096461" y="2088753"/>
            <a:ext cx="285540" cy="2036119"/>
          </a:xfrm>
          <a:prstGeom prst="bentConnector3">
            <a:avLst>
              <a:gd name="adj1" fmla="val -80059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762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/>
          <p:cNvSpPr/>
          <p:nvPr/>
        </p:nvSpPr>
        <p:spPr>
          <a:xfrm>
            <a:off x="4033561" y="1664009"/>
            <a:ext cx="1135380" cy="1874520"/>
          </a:xfrm>
          <a:custGeom>
            <a:avLst/>
            <a:gdLst>
              <a:gd name="connsiteX0" fmla="*/ 403860 w 1135380"/>
              <a:gd name="connsiteY0" fmla="*/ 0 h 1790700"/>
              <a:gd name="connsiteX1" fmla="*/ 403860 w 1135380"/>
              <a:gd name="connsiteY1" fmla="*/ 0 h 1790700"/>
              <a:gd name="connsiteX2" fmla="*/ 0 w 1135380"/>
              <a:gd name="connsiteY2" fmla="*/ 1744980 h 1790700"/>
              <a:gd name="connsiteX3" fmla="*/ 777240 w 1135380"/>
              <a:gd name="connsiteY3" fmla="*/ 1790700 h 1790700"/>
              <a:gd name="connsiteX4" fmla="*/ 1135380 w 1135380"/>
              <a:gd name="connsiteY4" fmla="*/ 15240 h 1790700"/>
              <a:gd name="connsiteX5" fmla="*/ 403860 w 1135380"/>
              <a:gd name="connsiteY5" fmla="*/ 0 h 1790700"/>
              <a:gd name="connsiteX0" fmla="*/ 403860 w 1135380"/>
              <a:gd name="connsiteY0" fmla="*/ 0 h 1874520"/>
              <a:gd name="connsiteX1" fmla="*/ 403860 w 1135380"/>
              <a:gd name="connsiteY1" fmla="*/ 0 h 1874520"/>
              <a:gd name="connsiteX2" fmla="*/ 0 w 1135380"/>
              <a:gd name="connsiteY2" fmla="*/ 1744980 h 1874520"/>
              <a:gd name="connsiteX3" fmla="*/ 670560 w 1135380"/>
              <a:gd name="connsiteY3" fmla="*/ 1874520 h 1874520"/>
              <a:gd name="connsiteX4" fmla="*/ 1135380 w 1135380"/>
              <a:gd name="connsiteY4" fmla="*/ 15240 h 1874520"/>
              <a:gd name="connsiteX5" fmla="*/ 403860 w 1135380"/>
              <a:gd name="connsiteY5" fmla="*/ 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" h="1874520">
                <a:moveTo>
                  <a:pt x="403860" y="0"/>
                </a:moveTo>
                <a:lnTo>
                  <a:pt x="403860" y="0"/>
                </a:lnTo>
                <a:lnTo>
                  <a:pt x="0" y="1744980"/>
                </a:lnTo>
                <a:lnTo>
                  <a:pt x="670560" y="1874520"/>
                </a:lnTo>
                <a:lnTo>
                  <a:pt x="1135380" y="15240"/>
                </a:lnTo>
                <a:lnTo>
                  <a:pt x="403860" y="0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3924339" y="2330759"/>
            <a:ext cx="782003" cy="1212532"/>
          </a:xfrm>
          <a:custGeom>
            <a:avLst/>
            <a:gdLst>
              <a:gd name="connsiteX0" fmla="*/ 266700 w 731520"/>
              <a:gd name="connsiteY0" fmla="*/ 0 h 1196340"/>
              <a:gd name="connsiteX1" fmla="*/ 731520 w 731520"/>
              <a:gd name="connsiteY1" fmla="*/ 1196340 h 1196340"/>
              <a:gd name="connsiteX2" fmla="*/ 0 w 731520"/>
              <a:gd name="connsiteY2" fmla="*/ 1196340 h 1196340"/>
              <a:gd name="connsiteX3" fmla="*/ 266700 w 731520"/>
              <a:gd name="connsiteY3" fmla="*/ 0 h 1196340"/>
              <a:gd name="connsiteX0" fmla="*/ 266700 w 739140"/>
              <a:gd name="connsiteY0" fmla="*/ 0 h 1226820"/>
              <a:gd name="connsiteX1" fmla="*/ 739140 w 739140"/>
              <a:gd name="connsiteY1" fmla="*/ 1226820 h 1226820"/>
              <a:gd name="connsiteX2" fmla="*/ 0 w 739140"/>
              <a:gd name="connsiteY2" fmla="*/ 1196340 h 1226820"/>
              <a:gd name="connsiteX3" fmla="*/ 266700 w 739140"/>
              <a:gd name="connsiteY3" fmla="*/ 0 h 1226820"/>
              <a:gd name="connsiteX0" fmla="*/ 266700 w 753428"/>
              <a:gd name="connsiteY0" fmla="*/ 0 h 1241107"/>
              <a:gd name="connsiteX1" fmla="*/ 753428 w 753428"/>
              <a:gd name="connsiteY1" fmla="*/ 1241107 h 1241107"/>
              <a:gd name="connsiteX2" fmla="*/ 0 w 753428"/>
              <a:gd name="connsiteY2" fmla="*/ 1196340 h 1241107"/>
              <a:gd name="connsiteX3" fmla="*/ 266700 w 753428"/>
              <a:gd name="connsiteY3" fmla="*/ 0 h 1241107"/>
              <a:gd name="connsiteX0" fmla="*/ 266700 w 758190"/>
              <a:gd name="connsiteY0" fmla="*/ 0 h 1226819"/>
              <a:gd name="connsiteX1" fmla="*/ 758190 w 758190"/>
              <a:gd name="connsiteY1" fmla="*/ 1226819 h 1226819"/>
              <a:gd name="connsiteX2" fmla="*/ 0 w 758190"/>
              <a:gd name="connsiteY2" fmla="*/ 1196340 h 1226819"/>
              <a:gd name="connsiteX3" fmla="*/ 266700 w 758190"/>
              <a:gd name="connsiteY3" fmla="*/ 0 h 1226819"/>
              <a:gd name="connsiteX0" fmla="*/ 278607 w 758190"/>
              <a:gd name="connsiteY0" fmla="*/ 0 h 1212532"/>
              <a:gd name="connsiteX1" fmla="*/ 758190 w 758190"/>
              <a:gd name="connsiteY1" fmla="*/ 1212532 h 1212532"/>
              <a:gd name="connsiteX2" fmla="*/ 0 w 758190"/>
              <a:gd name="connsiteY2" fmla="*/ 1182053 h 1212532"/>
              <a:gd name="connsiteX3" fmla="*/ 278607 w 758190"/>
              <a:gd name="connsiteY3" fmla="*/ 0 h 1212532"/>
              <a:gd name="connsiteX0" fmla="*/ 302420 w 782003"/>
              <a:gd name="connsiteY0" fmla="*/ 0 h 1212532"/>
              <a:gd name="connsiteX1" fmla="*/ 782003 w 782003"/>
              <a:gd name="connsiteY1" fmla="*/ 1212532 h 1212532"/>
              <a:gd name="connsiteX2" fmla="*/ 0 w 782003"/>
              <a:gd name="connsiteY2" fmla="*/ 1184434 h 1212532"/>
              <a:gd name="connsiteX3" fmla="*/ 302420 w 782003"/>
              <a:gd name="connsiteY3" fmla="*/ 0 h 121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003" h="1212532">
                <a:moveTo>
                  <a:pt x="302420" y="0"/>
                </a:moveTo>
                <a:lnTo>
                  <a:pt x="782003" y="1212532"/>
                </a:lnTo>
                <a:lnTo>
                  <a:pt x="0" y="1184434"/>
                </a:lnTo>
                <a:lnTo>
                  <a:pt x="30242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3091539" y="2317899"/>
            <a:ext cx="1135380" cy="1874520"/>
          </a:xfrm>
          <a:custGeom>
            <a:avLst/>
            <a:gdLst>
              <a:gd name="connsiteX0" fmla="*/ 403860 w 1135380"/>
              <a:gd name="connsiteY0" fmla="*/ 0 h 1790700"/>
              <a:gd name="connsiteX1" fmla="*/ 403860 w 1135380"/>
              <a:gd name="connsiteY1" fmla="*/ 0 h 1790700"/>
              <a:gd name="connsiteX2" fmla="*/ 0 w 1135380"/>
              <a:gd name="connsiteY2" fmla="*/ 1744980 h 1790700"/>
              <a:gd name="connsiteX3" fmla="*/ 777240 w 1135380"/>
              <a:gd name="connsiteY3" fmla="*/ 1790700 h 1790700"/>
              <a:gd name="connsiteX4" fmla="*/ 1135380 w 1135380"/>
              <a:gd name="connsiteY4" fmla="*/ 15240 h 1790700"/>
              <a:gd name="connsiteX5" fmla="*/ 403860 w 1135380"/>
              <a:gd name="connsiteY5" fmla="*/ 0 h 1790700"/>
              <a:gd name="connsiteX0" fmla="*/ 403860 w 1135380"/>
              <a:gd name="connsiteY0" fmla="*/ 0 h 1874520"/>
              <a:gd name="connsiteX1" fmla="*/ 403860 w 1135380"/>
              <a:gd name="connsiteY1" fmla="*/ 0 h 1874520"/>
              <a:gd name="connsiteX2" fmla="*/ 0 w 1135380"/>
              <a:gd name="connsiteY2" fmla="*/ 1744980 h 1874520"/>
              <a:gd name="connsiteX3" fmla="*/ 670560 w 1135380"/>
              <a:gd name="connsiteY3" fmla="*/ 1874520 h 1874520"/>
              <a:gd name="connsiteX4" fmla="*/ 1135380 w 1135380"/>
              <a:gd name="connsiteY4" fmla="*/ 15240 h 1874520"/>
              <a:gd name="connsiteX5" fmla="*/ 403860 w 1135380"/>
              <a:gd name="connsiteY5" fmla="*/ 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" h="1874520">
                <a:moveTo>
                  <a:pt x="403860" y="0"/>
                </a:moveTo>
                <a:lnTo>
                  <a:pt x="403860" y="0"/>
                </a:lnTo>
                <a:lnTo>
                  <a:pt x="0" y="1744980"/>
                </a:lnTo>
                <a:lnTo>
                  <a:pt x="670560" y="1874520"/>
                </a:lnTo>
                <a:lnTo>
                  <a:pt x="1135380" y="15240"/>
                </a:lnTo>
                <a:lnTo>
                  <a:pt x="403860" y="0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2979459" y="2981319"/>
            <a:ext cx="782003" cy="1212532"/>
          </a:xfrm>
          <a:custGeom>
            <a:avLst/>
            <a:gdLst>
              <a:gd name="connsiteX0" fmla="*/ 266700 w 731520"/>
              <a:gd name="connsiteY0" fmla="*/ 0 h 1196340"/>
              <a:gd name="connsiteX1" fmla="*/ 731520 w 731520"/>
              <a:gd name="connsiteY1" fmla="*/ 1196340 h 1196340"/>
              <a:gd name="connsiteX2" fmla="*/ 0 w 731520"/>
              <a:gd name="connsiteY2" fmla="*/ 1196340 h 1196340"/>
              <a:gd name="connsiteX3" fmla="*/ 266700 w 731520"/>
              <a:gd name="connsiteY3" fmla="*/ 0 h 1196340"/>
              <a:gd name="connsiteX0" fmla="*/ 266700 w 739140"/>
              <a:gd name="connsiteY0" fmla="*/ 0 h 1226820"/>
              <a:gd name="connsiteX1" fmla="*/ 739140 w 739140"/>
              <a:gd name="connsiteY1" fmla="*/ 1226820 h 1226820"/>
              <a:gd name="connsiteX2" fmla="*/ 0 w 739140"/>
              <a:gd name="connsiteY2" fmla="*/ 1196340 h 1226820"/>
              <a:gd name="connsiteX3" fmla="*/ 266700 w 739140"/>
              <a:gd name="connsiteY3" fmla="*/ 0 h 1226820"/>
              <a:gd name="connsiteX0" fmla="*/ 266700 w 753428"/>
              <a:gd name="connsiteY0" fmla="*/ 0 h 1241107"/>
              <a:gd name="connsiteX1" fmla="*/ 753428 w 753428"/>
              <a:gd name="connsiteY1" fmla="*/ 1241107 h 1241107"/>
              <a:gd name="connsiteX2" fmla="*/ 0 w 753428"/>
              <a:gd name="connsiteY2" fmla="*/ 1196340 h 1241107"/>
              <a:gd name="connsiteX3" fmla="*/ 266700 w 753428"/>
              <a:gd name="connsiteY3" fmla="*/ 0 h 1241107"/>
              <a:gd name="connsiteX0" fmla="*/ 266700 w 758190"/>
              <a:gd name="connsiteY0" fmla="*/ 0 h 1226819"/>
              <a:gd name="connsiteX1" fmla="*/ 758190 w 758190"/>
              <a:gd name="connsiteY1" fmla="*/ 1226819 h 1226819"/>
              <a:gd name="connsiteX2" fmla="*/ 0 w 758190"/>
              <a:gd name="connsiteY2" fmla="*/ 1196340 h 1226819"/>
              <a:gd name="connsiteX3" fmla="*/ 266700 w 758190"/>
              <a:gd name="connsiteY3" fmla="*/ 0 h 1226819"/>
              <a:gd name="connsiteX0" fmla="*/ 278607 w 758190"/>
              <a:gd name="connsiteY0" fmla="*/ 0 h 1212532"/>
              <a:gd name="connsiteX1" fmla="*/ 758190 w 758190"/>
              <a:gd name="connsiteY1" fmla="*/ 1212532 h 1212532"/>
              <a:gd name="connsiteX2" fmla="*/ 0 w 758190"/>
              <a:gd name="connsiteY2" fmla="*/ 1182053 h 1212532"/>
              <a:gd name="connsiteX3" fmla="*/ 278607 w 758190"/>
              <a:gd name="connsiteY3" fmla="*/ 0 h 1212532"/>
              <a:gd name="connsiteX0" fmla="*/ 302420 w 782003"/>
              <a:gd name="connsiteY0" fmla="*/ 0 h 1212532"/>
              <a:gd name="connsiteX1" fmla="*/ 782003 w 782003"/>
              <a:gd name="connsiteY1" fmla="*/ 1212532 h 1212532"/>
              <a:gd name="connsiteX2" fmla="*/ 0 w 782003"/>
              <a:gd name="connsiteY2" fmla="*/ 1184434 h 1212532"/>
              <a:gd name="connsiteX3" fmla="*/ 302420 w 782003"/>
              <a:gd name="connsiteY3" fmla="*/ 0 h 121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003" h="1212532">
                <a:moveTo>
                  <a:pt x="302420" y="0"/>
                </a:moveTo>
                <a:lnTo>
                  <a:pt x="782003" y="1212532"/>
                </a:lnTo>
                <a:lnTo>
                  <a:pt x="0" y="1184434"/>
                </a:lnTo>
                <a:lnTo>
                  <a:pt x="302420" y="0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139673" y="2967031"/>
            <a:ext cx="1135380" cy="1874520"/>
          </a:xfrm>
          <a:custGeom>
            <a:avLst/>
            <a:gdLst>
              <a:gd name="connsiteX0" fmla="*/ 403860 w 1135380"/>
              <a:gd name="connsiteY0" fmla="*/ 0 h 1790700"/>
              <a:gd name="connsiteX1" fmla="*/ 403860 w 1135380"/>
              <a:gd name="connsiteY1" fmla="*/ 0 h 1790700"/>
              <a:gd name="connsiteX2" fmla="*/ 0 w 1135380"/>
              <a:gd name="connsiteY2" fmla="*/ 1744980 h 1790700"/>
              <a:gd name="connsiteX3" fmla="*/ 777240 w 1135380"/>
              <a:gd name="connsiteY3" fmla="*/ 1790700 h 1790700"/>
              <a:gd name="connsiteX4" fmla="*/ 1135380 w 1135380"/>
              <a:gd name="connsiteY4" fmla="*/ 15240 h 1790700"/>
              <a:gd name="connsiteX5" fmla="*/ 403860 w 1135380"/>
              <a:gd name="connsiteY5" fmla="*/ 0 h 1790700"/>
              <a:gd name="connsiteX0" fmla="*/ 403860 w 1135380"/>
              <a:gd name="connsiteY0" fmla="*/ 0 h 1874520"/>
              <a:gd name="connsiteX1" fmla="*/ 403860 w 1135380"/>
              <a:gd name="connsiteY1" fmla="*/ 0 h 1874520"/>
              <a:gd name="connsiteX2" fmla="*/ 0 w 1135380"/>
              <a:gd name="connsiteY2" fmla="*/ 1744980 h 1874520"/>
              <a:gd name="connsiteX3" fmla="*/ 670560 w 1135380"/>
              <a:gd name="connsiteY3" fmla="*/ 1874520 h 1874520"/>
              <a:gd name="connsiteX4" fmla="*/ 1135380 w 1135380"/>
              <a:gd name="connsiteY4" fmla="*/ 15240 h 1874520"/>
              <a:gd name="connsiteX5" fmla="*/ 403860 w 1135380"/>
              <a:gd name="connsiteY5" fmla="*/ 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" h="1874520">
                <a:moveTo>
                  <a:pt x="403860" y="0"/>
                </a:moveTo>
                <a:lnTo>
                  <a:pt x="403860" y="0"/>
                </a:lnTo>
                <a:lnTo>
                  <a:pt x="0" y="1744980"/>
                </a:lnTo>
                <a:lnTo>
                  <a:pt x="670560" y="1874520"/>
                </a:lnTo>
                <a:lnTo>
                  <a:pt x="1135380" y="15240"/>
                </a:lnTo>
                <a:lnTo>
                  <a:pt x="40386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2035530" y="3636162"/>
            <a:ext cx="782003" cy="1212532"/>
          </a:xfrm>
          <a:custGeom>
            <a:avLst/>
            <a:gdLst>
              <a:gd name="connsiteX0" fmla="*/ 266700 w 731520"/>
              <a:gd name="connsiteY0" fmla="*/ 0 h 1196340"/>
              <a:gd name="connsiteX1" fmla="*/ 731520 w 731520"/>
              <a:gd name="connsiteY1" fmla="*/ 1196340 h 1196340"/>
              <a:gd name="connsiteX2" fmla="*/ 0 w 731520"/>
              <a:gd name="connsiteY2" fmla="*/ 1196340 h 1196340"/>
              <a:gd name="connsiteX3" fmla="*/ 266700 w 731520"/>
              <a:gd name="connsiteY3" fmla="*/ 0 h 1196340"/>
              <a:gd name="connsiteX0" fmla="*/ 266700 w 739140"/>
              <a:gd name="connsiteY0" fmla="*/ 0 h 1226820"/>
              <a:gd name="connsiteX1" fmla="*/ 739140 w 739140"/>
              <a:gd name="connsiteY1" fmla="*/ 1226820 h 1226820"/>
              <a:gd name="connsiteX2" fmla="*/ 0 w 739140"/>
              <a:gd name="connsiteY2" fmla="*/ 1196340 h 1226820"/>
              <a:gd name="connsiteX3" fmla="*/ 266700 w 739140"/>
              <a:gd name="connsiteY3" fmla="*/ 0 h 1226820"/>
              <a:gd name="connsiteX0" fmla="*/ 266700 w 753428"/>
              <a:gd name="connsiteY0" fmla="*/ 0 h 1241107"/>
              <a:gd name="connsiteX1" fmla="*/ 753428 w 753428"/>
              <a:gd name="connsiteY1" fmla="*/ 1241107 h 1241107"/>
              <a:gd name="connsiteX2" fmla="*/ 0 w 753428"/>
              <a:gd name="connsiteY2" fmla="*/ 1196340 h 1241107"/>
              <a:gd name="connsiteX3" fmla="*/ 266700 w 753428"/>
              <a:gd name="connsiteY3" fmla="*/ 0 h 1241107"/>
              <a:gd name="connsiteX0" fmla="*/ 266700 w 758190"/>
              <a:gd name="connsiteY0" fmla="*/ 0 h 1226819"/>
              <a:gd name="connsiteX1" fmla="*/ 758190 w 758190"/>
              <a:gd name="connsiteY1" fmla="*/ 1226819 h 1226819"/>
              <a:gd name="connsiteX2" fmla="*/ 0 w 758190"/>
              <a:gd name="connsiteY2" fmla="*/ 1196340 h 1226819"/>
              <a:gd name="connsiteX3" fmla="*/ 266700 w 758190"/>
              <a:gd name="connsiteY3" fmla="*/ 0 h 1226819"/>
              <a:gd name="connsiteX0" fmla="*/ 278607 w 758190"/>
              <a:gd name="connsiteY0" fmla="*/ 0 h 1212532"/>
              <a:gd name="connsiteX1" fmla="*/ 758190 w 758190"/>
              <a:gd name="connsiteY1" fmla="*/ 1212532 h 1212532"/>
              <a:gd name="connsiteX2" fmla="*/ 0 w 758190"/>
              <a:gd name="connsiteY2" fmla="*/ 1182053 h 1212532"/>
              <a:gd name="connsiteX3" fmla="*/ 278607 w 758190"/>
              <a:gd name="connsiteY3" fmla="*/ 0 h 1212532"/>
              <a:gd name="connsiteX0" fmla="*/ 302420 w 782003"/>
              <a:gd name="connsiteY0" fmla="*/ 0 h 1212532"/>
              <a:gd name="connsiteX1" fmla="*/ 782003 w 782003"/>
              <a:gd name="connsiteY1" fmla="*/ 1212532 h 1212532"/>
              <a:gd name="connsiteX2" fmla="*/ 0 w 782003"/>
              <a:gd name="connsiteY2" fmla="*/ 1184434 h 1212532"/>
              <a:gd name="connsiteX3" fmla="*/ 302420 w 782003"/>
              <a:gd name="connsiteY3" fmla="*/ 0 h 121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003" h="1212532">
                <a:moveTo>
                  <a:pt x="302420" y="0"/>
                </a:moveTo>
                <a:lnTo>
                  <a:pt x="782003" y="1212532"/>
                </a:lnTo>
                <a:lnTo>
                  <a:pt x="0" y="1184434"/>
                </a:lnTo>
                <a:lnTo>
                  <a:pt x="30242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204952" y="3621397"/>
            <a:ext cx="1135380" cy="1790700"/>
          </a:xfrm>
          <a:custGeom>
            <a:avLst/>
            <a:gdLst>
              <a:gd name="connsiteX0" fmla="*/ 403860 w 1135380"/>
              <a:gd name="connsiteY0" fmla="*/ 0 h 1790700"/>
              <a:gd name="connsiteX1" fmla="*/ 403860 w 1135380"/>
              <a:gd name="connsiteY1" fmla="*/ 0 h 1790700"/>
              <a:gd name="connsiteX2" fmla="*/ 0 w 1135380"/>
              <a:gd name="connsiteY2" fmla="*/ 1744980 h 1790700"/>
              <a:gd name="connsiteX3" fmla="*/ 777240 w 1135380"/>
              <a:gd name="connsiteY3" fmla="*/ 1790700 h 1790700"/>
              <a:gd name="connsiteX4" fmla="*/ 1135380 w 1135380"/>
              <a:gd name="connsiteY4" fmla="*/ 15240 h 1790700"/>
              <a:gd name="connsiteX5" fmla="*/ 403860 w 1135380"/>
              <a:gd name="connsiteY5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" h="1790700">
                <a:moveTo>
                  <a:pt x="403860" y="0"/>
                </a:moveTo>
                <a:lnTo>
                  <a:pt x="403860" y="0"/>
                </a:lnTo>
                <a:lnTo>
                  <a:pt x="0" y="1744980"/>
                </a:lnTo>
                <a:lnTo>
                  <a:pt x="777240" y="1790700"/>
                </a:lnTo>
                <a:lnTo>
                  <a:pt x="1135380" y="15240"/>
                </a:lnTo>
                <a:lnTo>
                  <a:pt x="403860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62586" y="5130027"/>
            <a:ext cx="2615559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1050" b="1" dirty="0">
                <a:solidFill>
                  <a:srgbClr val="53565A"/>
                </a:solidFill>
              </a:rPr>
              <a:t>Net Income</a:t>
            </a:r>
            <a:br>
              <a:rPr lang="en-NZ" sz="1050" b="1" dirty="0">
                <a:solidFill>
                  <a:srgbClr val="53565A"/>
                </a:solidFill>
              </a:rPr>
            </a:br>
            <a:r>
              <a:rPr lang="en-NZ" sz="900" dirty="0">
                <a:solidFill>
                  <a:srgbClr val="53565A"/>
                </a:solidFill>
              </a:rPr>
              <a:t>Increase in net income (NST/NST LP) of $160k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821948" y="4342802"/>
            <a:ext cx="3086851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1050" b="1" dirty="0">
                <a:solidFill>
                  <a:srgbClr val="53565A"/>
                </a:solidFill>
              </a:rPr>
              <a:t>92 Second Ave</a:t>
            </a:r>
            <a:br>
              <a:rPr lang="en-NZ" sz="1050" b="1" dirty="0">
                <a:solidFill>
                  <a:srgbClr val="53565A"/>
                </a:solidFill>
              </a:rPr>
            </a:br>
            <a:r>
              <a:rPr lang="en-NZ" sz="900" dirty="0">
                <a:solidFill>
                  <a:srgbClr val="53565A"/>
                </a:solidFill>
              </a:rPr>
              <a:t>Purchase of commercial property to diversify our asset mix and mitigate risk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794263" y="3605178"/>
            <a:ext cx="252599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1050" b="1" dirty="0">
                <a:solidFill>
                  <a:srgbClr val="53565A"/>
                </a:solidFill>
              </a:rPr>
              <a:t>Assets</a:t>
            </a:r>
            <a:br>
              <a:rPr lang="en-NZ" sz="1050" b="1" dirty="0">
                <a:solidFill>
                  <a:srgbClr val="53565A"/>
                </a:solidFill>
              </a:rPr>
            </a:br>
            <a:r>
              <a:rPr lang="en-NZ" sz="900" dirty="0">
                <a:solidFill>
                  <a:srgbClr val="53565A"/>
                </a:solidFill>
              </a:rPr>
              <a:t>Increase in assets of $5.6m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759649" y="2915997"/>
            <a:ext cx="2568892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1050" b="1" dirty="0">
                <a:solidFill>
                  <a:srgbClr val="53565A"/>
                </a:solidFill>
              </a:rPr>
              <a:t>Equity</a:t>
            </a:r>
            <a:br>
              <a:rPr lang="en-NZ" sz="1050" b="1" dirty="0">
                <a:solidFill>
                  <a:srgbClr val="53565A"/>
                </a:solidFill>
              </a:rPr>
            </a:br>
            <a:r>
              <a:rPr lang="en-NZ" sz="900" dirty="0">
                <a:solidFill>
                  <a:srgbClr val="53565A"/>
                </a:solidFill>
              </a:rPr>
              <a:t>Increase in net assets/equity of $0.7m.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953973" y="2769528"/>
            <a:ext cx="706551" cy="365760"/>
            <a:chOff x="4953973" y="3370420"/>
            <a:chExt cx="706551" cy="365760"/>
          </a:xfrm>
        </p:grpSpPr>
        <p:sp>
          <p:nvSpPr>
            <p:cNvPr id="82" name="Right Arrow 1"/>
            <p:cNvSpPr/>
            <p:nvPr/>
          </p:nvSpPr>
          <p:spPr>
            <a:xfrm>
              <a:off x="4953973" y="3370420"/>
              <a:ext cx="706551" cy="365760"/>
            </a:xfrm>
            <a:custGeom>
              <a:avLst/>
              <a:gdLst>
                <a:gd name="connsiteX0" fmla="*/ 0 w 3994150"/>
                <a:gd name="connsiteY0" fmla="*/ 546497 h 2185987"/>
                <a:gd name="connsiteX1" fmla="*/ 2901157 w 3994150"/>
                <a:gd name="connsiteY1" fmla="*/ 5464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8777 w 3994150"/>
                <a:gd name="connsiteY1" fmla="*/ 2797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32551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32551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075610 h 2185987"/>
                <a:gd name="connsiteX7" fmla="*/ 7620 w 3994150"/>
                <a:gd name="connsiteY7" fmla="*/ 256937 h 2185987"/>
                <a:gd name="connsiteX0" fmla="*/ 0 w 4268470"/>
                <a:gd name="connsiteY0" fmla="*/ 249317 h 2185987"/>
                <a:gd name="connsiteX1" fmla="*/ 3175477 w 4268470"/>
                <a:gd name="connsiteY1" fmla="*/ 272177 h 2185987"/>
                <a:gd name="connsiteX2" fmla="*/ 3175477 w 4268470"/>
                <a:gd name="connsiteY2" fmla="*/ 0 h 2185987"/>
                <a:gd name="connsiteX3" fmla="*/ 4268470 w 4268470"/>
                <a:gd name="connsiteY3" fmla="*/ 1092994 h 2185987"/>
                <a:gd name="connsiteX4" fmla="*/ 3175477 w 4268470"/>
                <a:gd name="connsiteY4" fmla="*/ 2185987 h 2185987"/>
                <a:gd name="connsiteX5" fmla="*/ 3183097 w 4268470"/>
                <a:gd name="connsiteY5" fmla="*/ 1067990 h 2185987"/>
                <a:gd name="connsiteX6" fmla="*/ 274320 w 4268470"/>
                <a:gd name="connsiteY6" fmla="*/ 1075610 h 2185987"/>
                <a:gd name="connsiteX7" fmla="*/ 0 w 4268470"/>
                <a:gd name="connsiteY7" fmla="*/ 24931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228600 w 4222750"/>
                <a:gd name="connsiteY6" fmla="*/ 1075610 h 2185987"/>
                <a:gd name="connsiteX7" fmla="*/ 0 w 4222750"/>
                <a:gd name="connsiteY7" fmla="*/ 27217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1219200 w 4222750"/>
                <a:gd name="connsiteY6" fmla="*/ 1067990 h 2185987"/>
                <a:gd name="connsiteX7" fmla="*/ 0 w 4222750"/>
                <a:gd name="connsiteY7" fmla="*/ 272177 h 218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2750" h="2185987">
                  <a:moveTo>
                    <a:pt x="0" y="272177"/>
                  </a:moveTo>
                  <a:lnTo>
                    <a:pt x="3129757" y="272177"/>
                  </a:lnTo>
                  <a:lnTo>
                    <a:pt x="3129757" y="0"/>
                  </a:lnTo>
                  <a:lnTo>
                    <a:pt x="4222750" y="1092994"/>
                  </a:lnTo>
                  <a:lnTo>
                    <a:pt x="3129757" y="2185987"/>
                  </a:lnTo>
                  <a:lnTo>
                    <a:pt x="3137377" y="1067990"/>
                  </a:lnTo>
                  <a:lnTo>
                    <a:pt x="1219200" y="1067990"/>
                  </a:lnTo>
                  <a:lnTo>
                    <a:pt x="0" y="27217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err="1">
                <a:solidFill>
                  <a:schemeClr val="tx2"/>
                </a:solidFill>
              </a:endParaRPr>
            </a:p>
          </p:txBody>
        </p:sp>
        <p:sp>
          <p:nvSpPr>
            <p:cNvPr id="83" name="Right Arrow 1"/>
            <p:cNvSpPr/>
            <p:nvPr/>
          </p:nvSpPr>
          <p:spPr>
            <a:xfrm rot="10800000" flipH="1" flipV="1">
              <a:off x="5478145" y="3549116"/>
              <a:ext cx="181104" cy="187064"/>
            </a:xfrm>
            <a:custGeom>
              <a:avLst/>
              <a:gdLst>
                <a:gd name="connsiteX0" fmla="*/ 0 w 3994150"/>
                <a:gd name="connsiteY0" fmla="*/ 546497 h 2185987"/>
                <a:gd name="connsiteX1" fmla="*/ 2901157 w 3994150"/>
                <a:gd name="connsiteY1" fmla="*/ 5464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8777 w 3994150"/>
                <a:gd name="connsiteY1" fmla="*/ 2797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32551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32551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075610 h 2185987"/>
                <a:gd name="connsiteX7" fmla="*/ 7620 w 3994150"/>
                <a:gd name="connsiteY7" fmla="*/ 256937 h 2185987"/>
                <a:gd name="connsiteX0" fmla="*/ 0 w 4268470"/>
                <a:gd name="connsiteY0" fmla="*/ 249317 h 2185987"/>
                <a:gd name="connsiteX1" fmla="*/ 3175477 w 4268470"/>
                <a:gd name="connsiteY1" fmla="*/ 272177 h 2185987"/>
                <a:gd name="connsiteX2" fmla="*/ 3175477 w 4268470"/>
                <a:gd name="connsiteY2" fmla="*/ 0 h 2185987"/>
                <a:gd name="connsiteX3" fmla="*/ 4268470 w 4268470"/>
                <a:gd name="connsiteY3" fmla="*/ 1092994 h 2185987"/>
                <a:gd name="connsiteX4" fmla="*/ 3175477 w 4268470"/>
                <a:gd name="connsiteY4" fmla="*/ 2185987 h 2185987"/>
                <a:gd name="connsiteX5" fmla="*/ 3183097 w 4268470"/>
                <a:gd name="connsiteY5" fmla="*/ 1067990 h 2185987"/>
                <a:gd name="connsiteX6" fmla="*/ 274320 w 4268470"/>
                <a:gd name="connsiteY6" fmla="*/ 1075610 h 2185987"/>
                <a:gd name="connsiteX7" fmla="*/ 0 w 4268470"/>
                <a:gd name="connsiteY7" fmla="*/ 24931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228600 w 4222750"/>
                <a:gd name="connsiteY6" fmla="*/ 1075610 h 2185987"/>
                <a:gd name="connsiteX7" fmla="*/ 0 w 4222750"/>
                <a:gd name="connsiteY7" fmla="*/ 27217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1219200 w 4222750"/>
                <a:gd name="connsiteY6" fmla="*/ 1067990 h 2185987"/>
                <a:gd name="connsiteX7" fmla="*/ 0 w 4222750"/>
                <a:gd name="connsiteY7" fmla="*/ 272177 h 2185987"/>
                <a:gd name="connsiteX0" fmla="*/ 0 w 3003550"/>
                <a:gd name="connsiteY0" fmla="*/ 1067990 h 2185987"/>
                <a:gd name="connsiteX1" fmla="*/ 1910557 w 3003550"/>
                <a:gd name="connsiteY1" fmla="*/ 272177 h 2185987"/>
                <a:gd name="connsiteX2" fmla="*/ 1910557 w 3003550"/>
                <a:gd name="connsiteY2" fmla="*/ 0 h 2185987"/>
                <a:gd name="connsiteX3" fmla="*/ 3003550 w 3003550"/>
                <a:gd name="connsiteY3" fmla="*/ 1092994 h 2185987"/>
                <a:gd name="connsiteX4" fmla="*/ 1910557 w 3003550"/>
                <a:gd name="connsiteY4" fmla="*/ 2185987 h 2185987"/>
                <a:gd name="connsiteX5" fmla="*/ 1918177 w 3003550"/>
                <a:gd name="connsiteY5" fmla="*/ 1067990 h 2185987"/>
                <a:gd name="connsiteX6" fmla="*/ 0 w 3003550"/>
                <a:gd name="connsiteY6" fmla="*/ 1067990 h 2185987"/>
                <a:gd name="connsiteX0" fmla="*/ 7620 w 1092993"/>
                <a:gd name="connsiteY0" fmla="*/ 1067990 h 2185987"/>
                <a:gd name="connsiteX1" fmla="*/ 0 w 1092993"/>
                <a:gd name="connsiteY1" fmla="*/ 272177 h 2185987"/>
                <a:gd name="connsiteX2" fmla="*/ 0 w 1092993"/>
                <a:gd name="connsiteY2" fmla="*/ 0 h 2185987"/>
                <a:gd name="connsiteX3" fmla="*/ 1092993 w 1092993"/>
                <a:gd name="connsiteY3" fmla="*/ 1092994 h 2185987"/>
                <a:gd name="connsiteX4" fmla="*/ 0 w 1092993"/>
                <a:gd name="connsiteY4" fmla="*/ 2185987 h 2185987"/>
                <a:gd name="connsiteX5" fmla="*/ 7620 w 1092993"/>
                <a:gd name="connsiteY5" fmla="*/ 1067990 h 2185987"/>
                <a:gd name="connsiteX0" fmla="*/ 7620 w 1092993"/>
                <a:gd name="connsiteY0" fmla="*/ 1067990 h 2185987"/>
                <a:gd name="connsiteX1" fmla="*/ 0 w 1092993"/>
                <a:gd name="connsiteY1" fmla="*/ 0 h 2185987"/>
                <a:gd name="connsiteX2" fmla="*/ 1092993 w 1092993"/>
                <a:gd name="connsiteY2" fmla="*/ 1092994 h 2185987"/>
                <a:gd name="connsiteX3" fmla="*/ 0 w 1092993"/>
                <a:gd name="connsiteY3" fmla="*/ 2185987 h 2185987"/>
                <a:gd name="connsiteX4" fmla="*/ 7620 w 1092993"/>
                <a:gd name="connsiteY4" fmla="*/ 1067990 h 2185987"/>
                <a:gd name="connsiteX0" fmla="*/ 7620 w 1092993"/>
                <a:gd name="connsiteY0" fmla="*/ 0 h 1117997"/>
                <a:gd name="connsiteX1" fmla="*/ 1092993 w 1092993"/>
                <a:gd name="connsiteY1" fmla="*/ 25004 h 1117997"/>
                <a:gd name="connsiteX2" fmla="*/ 0 w 1092993"/>
                <a:gd name="connsiteY2" fmla="*/ 1117997 h 1117997"/>
                <a:gd name="connsiteX3" fmla="*/ 7620 w 1092993"/>
                <a:gd name="connsiteY3" fmla="*/ 0 h 111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93" h="1117997">
                  <a:moveTo>
                    <a:pt x="7620" y="0"/>
                  </a:moveTo>
                  <a:lnTo>
                    <a:pt x="1092993" y="25004"/>
                  </a:lnTo>
                  <a:lnTo>
                    <a:pt x="0" y="111799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err="1">
                <a:solidFill>
                  <a:schemeClr val="tx2"/>
                </a:solidFill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630327" y="2997647"/>
            <a:ext cx="691028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NZ" sz="48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91156" y="2350283"/>
            <a:ext cx="691028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NZ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30089" y="1701392"/>
            <a:ext cx="691028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NZ" sz="4800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41082" y="1049689"/>
            <a:ext cx="691028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NZ" sz="4800" b="1" dirty="0">
                <a:solidFill>
                  <a:schemeClr val="accent5"/>
                </a:solidFill>
              </a:rPr>
              <a:t>4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935070" y="3670865"/>
            <a:ext cx="706551" cy="365760"/>
            <a:chOff x="4953973" y="3370420"/>
            <a:chExt cx="706551" cy="365760"/>
          </a:xfrm>
        </p:grpSpPr>
        <p:sp>
          <p:nvSpPr>
            <p:cNvPr id="97" name="Right Arrow 1"/>
            <p:cNvSpPr/>
            <p:nvPr/>
          </p:nvSpPr>
          <p:spPr>
            <a:xfrm>
              <a:off x="4953973" y="3370420"/>
              <a:ext cx="706551" cy="365760"/>
            </a:xfrm>
            <a:custGeom>
              <a:avLst/>
              <a:gdLst>
                <a:gd name="connsiteX0" fmla="*/ 0 w 3994150"/>
                <a:gd name="connsiteY0" fmla="*/ 546497 h 2185987"/>
                <a:gd name="connsiteX1" fmla="*/ 2901157 w 3994150"/>
                <a:gd name="connsiteY1" fmla="*/ 5464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8777 w 3994150"/>
                <a:gd name="connsiteY1" fmla="*/ 2797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32551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32551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075610 h 2185987"/>
                <a:gd name="connsiteX7" fmla="*/ 7620 w 3994150"/>
                <a:gd name="connsiteY7" fmla="*/ 256937 h 2185987"/>
                <a:gd name="connsiteX0" fmla="*/ 0 w 4268470"/>
                <a:gd name="connsiteY0" fmla="*/ 249317 h 2185987"/>
                <a:gd name="connsiteX1" fmla="*/ 3175477 w 4268470"/>
                <a:gd name="connsiteY1" fmla="*/ 272177 h 2185987"/>
                <a:gd name="connsiteX2" fmla="*/ 3175477 w 4268470"/>
                <a:gd name="connsiteY2" fmla="*/ 0 h 2185987"/>
                <a:gd name="connsiteX3" fmla="*/ 4268470 w 4268470"/>
                <a:gd name="connsiteY3" fmla="*/ 1092994 h 2185987"/>
                <a:gd name="connsiteX4" fmla="*/ 3175477 w 4268470"/>
                <a:gd name="connsiteY4" fmla="*/ 2185987 h 2185987"/>
                <a:gd name="connsiteX5" fmla="*/ 3183097 w 4268470"/>
                <a:gd name="connsiteY5" fmla="*/ 1067990 h 2185987"/>
                <a:gd name="connsiteX6" fmla="*/ 274320 w 4268470"/>
                <a:gd name="connsiteY6" fmla="*/ 1075610 h 2185987"/>
                <a:gd name="connsiteX7" fmla="*/ 0 w 4268470"/>
                <a:gd name="connsiteY7" fmla="*/ 24931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228600 w 4222750"/>
                <a:gd name="connsiteY6" fmla="*/ 1075610 h 2185987"/>
                <a:gd name="connsiteX7" fmla="*/ 0 w 4222750"/>
                <a:gd name="connsiteY7" fmla="*/ 27217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1219200 w 4222750"/>
                <a:gd name="connsiteY6" fmla="*/ 1067990 h 2185987"/>
                <a:gd name="connsiteX7" fmla="*/ 0 w 4222750"/>
                <a:gd name="connsiteY7" fmla="*/ 272177 h 218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2750" h="2185987">
                  <a:moveTo>
                    <a:pt x="0" y="272177"/>
                  </a:moveTo>
                  <a:lnTo>
                    <a:pt x="3129757" y="272177"/>
                  </a:lnTo>
                  <a:lnTo>
                    <a:pt x="3129757" y="0"/>
                  </a:lnTo>
                  <a:lnTo>
                    <a:pt x="4222750" y="1092994"/>
                  </a:lnTo>
                  <a:lnTo>
                    <a:pt x="3129757" y="2185987"/>
                  </a:lnTo>
                  <a:lnTo>
                    <a:pt x="3137377" y="1067990"/>
                  </a:lnTo>
                  <a:lnTo>
                    <a:pt x="1219200" y="1067990"/>
                  </a:lnTo>
                  <a:lnTo>
                    <a:pt x="0" y="27217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err="1">
                <a:solidFill>
                  <a:schemeClr val="tx2"/>
                </a:solidFill>
              </a:endParaRPr>
            </a:p>
          </p:txBody>
        </p:sp>
        <p:sp>
          <p:nvSpPr>
            <p:cNvPr id="98" name="Right Arrow 1"/>
            <p:cNvSpPr/>
            <p:nvPr/>
          </p:nvSpPr>
          <p:spPr>
            <a:xfrm rot="10800000" flipH="1" flipV="1">
              <a:off x="5478145" y="3549116"/>
              <a:ext cx="181104" cy="187064"/>
            </a:xfrm>
            <a:custGeom>
              <a:avLst/>
              <a:gdLst>
                <a:gd name="connsiteX0" fmla="*/ 0 w 3994150"/>
                <a:gd name="connsiteY0" fmla="*/ 546497 h 2185987"/>
                <a:gd name="connsiteX1" fmla="*/ 2901157 w 3994150"/>
                <a:gd name="connsiteY1" fmla="*/ 5464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8777 w 3994150"/>
                <a:gd name="connsiteY1" fmla="*/ 2797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32551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32551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075610 h 2185987"/>
                <a:gd name="connsiteX7" fmla="*/ 7620 w 3994150"/>
                <a:gd name="connsiteY7" fmla="*/ 256937 h 2185987"/>
                <a:gd name="connsiteX0" fmla="*/ 0 w 4268470"/>
                <a:gd name="connsiteY0" fmla="*/ 249317 h 2185987"/>
                <a:gd name="connsiteX1" fmla="*/ 3175477 w 4268470"/>
                <a:gd name="connsiteY1" fmla="*/ 272177 h 2185987"/>
                <a:gd name="connsiteX2" fmla="*/ 3175477 w 4268470"/>
                <a:gd name="connsiteY2" fmla="*/ 0 h 2185987"/>
                <a:gd name="connsiteX3" fmla="*/ 4268470 w 4268470"/>
                <a:gd name="connsiteY3" fmla="*/ 1092994 h 2185987"/>
                <a:gd name="connsiteX4" fmla="*/ 3175477 w 4268470"/>
                <a:gd name="connsiteY4" fmla="*/ 2185987 h 2185987"/>
                <a:gd name="connsiteX5" fmla="*/ 3183097 w 4268470"/>
                <a:gd name="connsiteY5" fmla="*/ 1067990 h 2185987"/>
                <a:gd name="connsiteX6" fmla="*/ 274320 w 4268470"/>
                <a:gd name="connsiteY6" fmla="*/ 1075610 h 2185987"/>
                <a:gd name="connsiteX7" fmla="*/ 0 w 4268470"/>
                <a:gd name="connsiteY7" fmla="*/ 24931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228600 w 4222750"/>
                <a:gd name="connsiteY6" fmla="*/ 1075610 h 2185987"/>
                <a:gd name="connsiteX7" fmla="*/ 0 w 4222750"/>
                <a:gd name="connsiteY7" fmla="*/ 27217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1219200 w 4222750"/>
                <a:gd name="connsiteY6" fmla="*/ 1067990 h 2185987"/>
                <a:gd name="connsiteX7" fmla="*/ 0 w 4222750"/>
                <a:gd name="connsiteY7" fmla="*/ 272177 h 2185987"/>
                <a:gd name="connsiteX0" fmla="*/ 0 w 3003550"/>
                <a:gd name="connsiteY0" fmla="*/ 1067990 h 2185987"/>
                <a:gd name="connsiteX1" fmla="*/ 1910557 w 3003550"/>
                <a:gd name="connsiteY1" fmla="*/ 272177 h 2185987"/>
                <a:gd name="connsiteX2" fmla="*/ 1910557 w 3003550"/>
                <a:gd name="connsiteY2" fmla="*/ 0 h 2185987"/>
                <a:gd name="connsiteX3" fmla="*/ 3003550 w 3003550"/>
                <a:gd name="connsiteY3" fmla="*/ 1092994 h 2185987"/>
                <a:gd name="connsiteX4" fmla="*/ 1910557 w 3003550"/>
                <a:gd name="connsiteY4" fmla="*/ 2185987 h 2185987"/>
                <a:gd name="connsiteX5" fmla="*/ 1918177 w 3003550"/>
                <a:gd name="connsiteY5" fmla="*/ 1067990 h 2185987"/>
                <a:gd name="connsiteX6" fmla="*/ 0 w 3003550"/>
                <a:gd name="connsiteY6" fmla="*/ 1067990 h 2185987"/>
                <a:gd name="connsiteX0" fmla="*/ 7620 w 1092993"/>
                <a:gd name="connsiteY0" fmla="*/ 1067990 h 2185987"/>
                <a:gd name="connsiteX1" fmla="*/ 0 w 1092993"/>
                <a:gd name="connsiteY1" fmla="*/ 272177 h 2185987"/>
                <a:gd name="connsiteX2" fmla="*/ 0 w 1092993"/>
                <a:gd name="connsiteY2" fmla="*/ 0 h 2185987"/>
                <a:gd name="connsiteX3" fmla="*/ 1092993 w 1092993"/>
                <a:gd name="connsiteY3" fmla="*/ 1092994 h 2185987"/>
                <a:gd name="connsiteX4" fmla="*/ 0 w 1092993"/>
                <a:gd name="connsiteY4" fmla="*/ 2185987 h 2185987"/>
                <a:gd name="connsiteX5" fmla="*/ 7620 w 1092993"/>
                <a:gd name="connsiteY5" fmla="*/ 1067990 h 2185987"/>
                <a:gd name="connsiteX0" fmla="*/ 7620 w 1092993"/>
                <a:gd name="connsiteY0" fmla="*/ 1067990 h 2185987"/>
                <a:gd name="connsiteX1" fmla="*/ 0 w 1092993"/>
                <a:gd name="connsiteY1" fmla="*/ 0 h 2185987"/>
                <a:gd name="connsiteX2" fmla="*/ 1092993 w 1092993"/>
                <a:gd name="connsiteY2" fmla="*/ 1092994 h 2185987"/>
                <a:gd name="connsiteX3" fmla="*/ 0 w 1092993"/>
                <a:gd name="connsiteY3" fmla="*/ 2185987 h 2185987"/>
                <a:gd name="connsiteX4" fmla="*/ 7620 w 1092993"/>
                <a:gd name="connsiteY4" fmla="*/ 1067990 h 2185987"/>
                <a:gd name="connsiteX0" fmla="*/ 7620 w 1092993"/>
                <a:gd name="connsiteY0" fmla="*/ 0 h 1117997"/>
                <a:gd name="connsiteX1" fmla="*/ 1092993 w 1092993"/>
                <a:gd name="connsiteY1" fmla="*/ 25004 h 1117997"/>
                <a:gd name="connsiteX2" fmla="*/ 0 w 1092993"/>
                <a:gd name="connsiteY2" fmla="*/ 1117997 h 1117997"/>
                <a:gd name="connsiteX3" fmla="*/ 7620 w 1092993"/>
                <a:gd name="connsiteY3" fmla="*/ 0 h 111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93" h="1117997">
                  <a:moveTo>
                    <a:pt x="7620" y="0"/>
                  </a:moveTo>
                  <a:lnTo>
                    <a:pt x="1092993" y="25004"/>
                  </a:lnTo>
                  <a:lnTo>
                    <a:pt x="0" y="111799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err="1">
                <a:solidFill>
                  <a:schemeClr val="tx2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59858" y="4350133"/>
            <a:ext cx="706551" cy="365760"/>
            <a:chOff x="4953973" y="3370420"/>
            <a:chExt cx="706551" cy="365760"/>
          </a:xfrm>
        </p:grpSpPr>
        <p:sp>
          <p:nvSpPr>
            <p:cNvPr id="100" name="Right Arrow 1"/>
            <p:cNvSpPr/>
            <p:nvPr/>
          </p:nvSpPr>
          <p:spPr>
            <a:xfrm>
              <a:off x="4953973" y="3370420"/>
              <a:ext cx="706551" cy="365760"/>
            </a:xfrm>
            <a:custGeom>
              <a:avLst/>
              <a:gdLst>
                <a:gd name="connsiteX0" fmla="*/ 0 w 3994150"/>
                <a:gd name="connsiteY0" fmla="*/ 546497 h 2185987"/>
                <a:gd name="connsiteX1" fmla="*/ 2901157 w 3994150"/>
                <a:gd name="connsiteY1" fmla="*/ 5464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8777 w 3994150"/>
                <a:gd name="connsiteY1" fmla="*/ 2797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32551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32551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075610 h 2185987"/>
                <a:gd name="connsiteX7" fmla="*/ 7620 w 3994150"/>
                <a:gd name="connsiteY7" fmla="*/ 256937 h 2185987"/>
                <a:gd name="connsiteX0" fmla="*/ 0 w 4268470"/>
                <a:gd name="connsiteY0" fmla="*/ 249317 h 2185987"/>
                <a:gd name="connsiteX1" fmla="*/ 3175477 w 4268470"/>
                <a:gd name="connsiteY1" fmla="*/ 272177 h 2185987"/>
                <a:gd name="connsiteX2" fmla="*/ 3175477 w 4268470"/>
                <a:gd name="connsiteY2" fmla="*/ 0 h 2185987"/>
                <a:gd name="connsiteX3" fmla="*/ 4268470 w 4268470"/>
                <a:gd name="connsiteY3" fmla="*/ 1092994 h 2185987"/>
                <a:gd name="connsiteX4" fmla="*/ 3175477 w 4268470"/>
                <a:gd name="connsiteY4" fmla="*/ 2185987 h 2185987"/>
                <a:gd name="connsiteX5" fmla="*/ 3183097 w 4268470"/>
                <a:gd name="connsiteY5" fmla="*/ 1067990 h 2185987"/>
                <a:gd name="connsiteX6" fmla="*/ 274320 w 4268470"/>
                <a:gd name="connsiteY6" fmla="*/ 1075610 h 2185987"/>
                <a:gd name="connsiteX7" fmla="*/ 0 w 4268470"/>
                <a:gd name="connsiteY7" fmla="*/ 24931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228600 w 4222750"/>
                <a:gd name="connsiteY6" fmla="*/ 1075610 h 2185987"/>
                <a:gd name="connsiteX7" fmla="*/ 0 w 4222750"/>
                <a:gd name="connsiteY7" fmla="*/ 27217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1219200 w 4222750"/>
                <a:gd name="connsiteY6" fmla="*/ 1067990 h 2185987"/>
                <a:gd name="connsiteX7" fmla="*/ 0 w 4222750"/>
                <a:gd name="connsiteY7" fmla="*/ 272177 h 218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2750" h="2185987">
                  <a:moveTo>
                    <a:pt x="0" y="272177"/>
                  </a:moveTo>
                  <a:lnTo>
                    <a:pt x="3129757" y="272177"/>
                  </a:lnTo>
                  <a:lnTo>
                    <a:pt x="3129757" y="0"/>
                  </a:lnTo>
                  <a:lnTo>
                    <a:pt x="4222750" y="1092994"/>
                  </a:lnTo>
                  <a:lnTo>
                    <a:pt x="3129757" y="2185987"/>
                  </a:lnTo>
                  <a:lnTo>
                    <a:pt x="3137377" y="1067990"/>
                  </a:lnTo>
                  <a:lnTo>
                    <a:pt x="1219200" y="1067990"/>
                  </a:lnTo>
                  <a:lnTo>
                    <a:pt x="0" y="27217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err="1">
                <a:solidFill>
                  <a:schemeClr val="tx2"/>
                </a:solidFill>
              </a:endParaRPr>
            </a:p>
          </p:txBody>
        </p:sp>
        <p:sp>
          <p:nvSpPr>
            <p:cNvPr id="101" name="Right Arrow 1"/>
            <p:cNvSpPr/>
            <p:nvPr/>
          </p:nvSpPr>
          <p:spPr>
            <a:xfrm rot="10800000" flipH="1" flipV="1">
              <a:off x="5478145" y="3549116"/>
              <a:ext cx="181104" cy="187064"/>
            </a:xfrm>
            <a:custGeom>
              <a:avLst/>
              <a:gdLst>
                <a:gd name="connsiteX0" fmla="*/ 0 w 3994150"/>
                <a:gd name="connsiteY0" fmla="*/ 546497 h 2185987"/>
                <a:gd name="connsiteX1" fmla="*/ 2901157 w 3994150"/>
                <a:gd name="connsiteY1" fmla="*/ 5464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8777 w 3994150"/>
                <a:gd name="connsiteY1" fmla="*/ 2797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32551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32551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075610 h 2185987"/>
                <a:gd name="connsiteX7" fmla="*/ 7620 w 3994150"/>
                <a:gd name="connsiteY7" fmla="*/ 256937 h 2185987"/>
                <a:gd name="connsiteX0" fmla="*/ 0 w 4268470"/>
                <a:gd name="connsiteY0" fmla="*/ 249317 h 2185987"/>
                <a:gd name="connsiteX1" fmla="*/ 3175477 w 4268470"/>
                <a:gd name="connsiteY1" fmla="*/ 272177 h 2185987"/>
                <a:gd name="connsiteX2" fmla="*/ 3175477 w 4268470"/>
                <a:gd name="connsiteY2" fmla="*/ 0 h 2185987"/>
                <a:gd name="connsiteX3" fmla="*/ 4268470 w 4268470"/>
                <a:gd name="connsiteY3" fmla="*/ 1092994 h 2185987"/>
                <a:gd name="connsiteX4" fmla="*/ 3175477 w 4268470"/>
                <a:gd name="connsiteY4" fmla="*/ 2185987 h 2185987"/>
                <a:gd name="connsiteX5" fmla="*/ 3183097 w 4268470"/>
                <a:gd name="connsiteY5" fmla="*/ 1067990 h 2185987"/>
                <a:gd name="connsiteX6" fmla="*/ 274320 w 4268470"/>
                <a:gd name="connsiteY6" fmla="*/ 1075610 h 2185987"/>
                <a:gd name="connsiteX7" fmla="*/ 0 w 4268470"/>
                <a:gd name="connsiteY7" fmla="*/ 24931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228600 w 4222750"/>
                <a:gd name="connsiteY6" fmla="*/ 1075610 h 2185987"/>
                <a:gd name="connsiteX7" fmla="*/ 0 w 4222750"/>
                <a:gd name="connsiteY7" fmla="*/ 27217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1219200 w 4222750"/>
                <a:gd name="connsiteY6" fmla="*/ 1067990 h 2185987"/>
                <a:gd name="connsiteX7" fmla="*/ 0 w 4222750"/>
                <a:gd name="connsiteY7" fmla="*/ 272177 h 2185987"/>
                <a:gd name="connsiteX0" fmla="*/ 0 w 3003550"/>
                <a:gd name="connsiteY0" fmla="*/ 1067990 h 2185987"/>
                <a:gd name="connsiteX1" fmla="*/ 1910557 w 3003550"/>
                <a:gd name="connsiteY1" fmla="*/ 272177 h 2185987"/>
                <a:gd name="connsiteX2" fmla="*/ 1910557 w 3003550"/>
                <a:gd name="connsiteY2" fmla="*/ 0 h 2185987"/>
                <a:gd name="connsiteX3" fmla="*/ 3003550 w 3003550"/>
                <a:gd name="connsiteY3" fmla="*/ 1092994 h 2185987"/>
                <a:gd name="connsiteX4" fmla="*/ 1910557 w 3003550"/>
                <a:gd name="connsiteY4" fmla="*/ 2185987 h 2185987"/>
                <a:gd name="connsiteX5" fmla="*/ 1918177 w 3003550"/>
                <a:gd name="connsiteY5" fmla="*/ 1067990 h 2185987"/>
                <a:gd name="connsiteX6" fmla="*/ 0 w 3003550"/>
                <a:gd name="connsiteY6" fmla="*/ 1067990 h 2185987"/>
                <a:gd name="connsiteX0" fmla="*/ 7620 w 1092993"/>
                <a:gd name="connsiteY0" fmla="*/ 1067990 h 2185987"/>
                <a:gd name="connsiteX1" fmla="*/ 0 w 1092993"/>
                <a:gd name="connsiteY1" fmla="*/ 272177 h 2185987"/>
                <a:gd name="connsiteX2" fmla="*/ 0 w 1092993"/>
                <a:gd name="connsiteY2" fmla="*/ 0 h 2185987"/>
                <a:gd name="connsiteX3" fmla="*/ 1092993 w 1092993"/>
                <a:gd name="connsiteY3" fmla="*/ 1092994 h 2185987"/>
                <a:gd name="connsiteX4" fmla="*/ 0 w 1092993"/>
                <a:gd name="connsiteY4" fmla="*/ 2185987 h 2185987"/>
                <a:gd name="connsiteX5" fmla="*/ 7620 w 1092993"/>
                <a:gd name="connsiteY5" fmla="*/ 1067990 h 2185987"/>
                <a:gd name="connsiteX0" fmla="*/ 7620 w 1092993"/>
                <a:gd name="connsiteY0" fmla="*/ 1067990 h 2185987"/>
                <a:gd name="connsiteX1" fmla="*/ 0 w 1092993"/>
                <a:gd name="connsiteY1" fmla="*/ 0 h 2185987"/>
                <a:gd name="connsiteX2" fmla="*/ 1092993 w 1092993"/>
                <a:gd name="connsiteY2" fmla="*/ 1092994 h 2185987"/>
                <a:gd name="connsiteX3" fmla="*/ 0 w 1092993"/>
                <a:gd name="connsiteY3" fmla="*/ 2185987 h 2185987"/>
                <a:gd name="connsiteX4" fmla="*/ 7620 w 1092993"/>
                <a:gd name="connsiteY4" fmla="*/ 1067990 h 2185987"/>
                <a:gd name="connsiteX0" fmla="*/ 7620 w 1092993"/>
                <a:gd name="connsiteY0" fmla="*/ 0 h 1117997"/>
                <a:gd name="connsiteX1" fmla="*/ 1092993 w 1092993"/>
                <a:gd name="connsiteY1" fmla="*/ 25004 h 1117997"/>
                <a:gd name="connsiteX2" fmla="*/ 0 w 1092993"/>
                <a:gd name="connsiteY2" fmla="*/ 1117997 h 1117997"/>
                <a:gd name="connsiteX3" fmla="*/ 7620 w 1092993"/>
                <a:gd name="connsiteY3" fmla="*/ 0 h 111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93" h="1117997">
                  <a:moveTo>
                    <a:pt x="7620" y="0"/>
                  </a:moveTo>
                  <a:lnTo>
                    <a:pt x="1092993" y="25004"/>
                  </a:lnTo>
                  <a:lnTo>
                    <a:pt x="0" y="111799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err="1">
                <a:solidFill>
                  <a:schemeClr val="tx2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080144" y="5055527"/>
            <a:ext cx="706551" cy="365760"/>
            <a:chOff x="4953973" y="3370420"/>
            <a:chExt cx="706551" cy="365760"/>
          </a:xfrm>
        </p:grpSpPr>
        <p:sp>
          <p:nvSpPr>
            <p:cNvPr id="103" name="Right Arrow 1"/>
            <p:cNvSpPr/>
            <p:nvPr/>
          </p:nvSpPr>
          <p:spPr>
            <a:xfrm>
              <a:off x="4953973" y="3370420"/>
              <a:ext cx="706551" cy="365760"/>
            </a:xfrm>
            <a:custGeom>
              <a:avLst/>
              <a:gdLst>
                <a:gd name="connsiteX0" fmla="*/ 0 w 3994150"/>
                <a:gd name="connsiteY0" fmla="*/ 546497 h 2185987"/>
                <a:gd name="connsiteX1" fmla="*/ 2901157 w 3994150"/>
                <a:gd name="connsiteY1" fmla="*/ 5464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8777 w 3994150"/>
                <a:gd name="connsiteY1" fmla="*/ 2797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32551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32551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075610 h 2185987"/>
                <a:gd name="connsiteX7" fmla="*/ 7620 w 3994150"/>
                <a:gd name="connsiteY7" fmla="*/ 256937 h 2185987"/>
                <a:gd name="connsiteX0" fmla="*/ 0 w 4268470"/>
                <a:gd name="connsiteY0" fmla="*/ 249317 h 2185987"/>
                <a:gd name="connsiteX1" fmla="*/ 3175477 w 4268470"/>
                <a:gd name="connsiteY1" fmla="*/ 272177 h 2185987"/>
                <a:gd name="connsiteX2" fmla="*/ 3175477 w 4268470"/>
                <a:gd name="connsiteY2" fmla="*/ 0 h 2185987"/>
                <a:gd name="connsiteX3" fmla="*/ 4268470 w 4268470"/>
                <a:gd name="connsiteY3" fmla="*/ 1092994 h 2185987"/>
                <a:gd name="connsiteX4" fmla="*/ 3175477 w 4268470"/>
                <a:gd name="connsiteY4" fmla="*/ 2185987 h 2185987"/>
                <a:gd name="connsiteX5" fmla="*/ 3183097 w 4268470"/>
                <a:gd name="connsiteY5" fmla="*/ 1067990 h 2185987"/>
                <a:gd name="connsiteX6" fmla="*/ 274320 w 4268470"/>
                <a:gd name="connsiteY6" fmla="*/ 1075610 h 2185987"/>
                <a:gd name="connsiteX7" fmla="*/ 0 w 4268470"/>
                <a:gd name="connsiteY7" fmla="*/ 24931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228600 w 4222750"/>
                <a:gd name="connsiteY6" fmla="*/ 1075610 h 2185987"/>
                <a:gd name="connsiteX7" fmla="*/ 0 w 4222750"/>
                <a:gd name="connsiteY7" fmla="*/ 27217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1219200 w 4222750"/>
                <a:gd name="connsiteY6" fmla="*/ 1067990 h 2185987"/>
                <a:gd name="connsiteX7" fmla="*/ 0 w 4222750"/>
                <a:gd name="connsiteY7" fmla="*/ 272177 h 218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2750" h="2185987">
                  <a:moveTo>
                    <a:pt x="0" y="272177"/>
                  </a:moveTo>
                  <a:lnTo>
                    <a:pt x="3129757" y="272177"/>
                  </a:lnTo>
                  <a:lnTo>
                    <a:pt x="3129757" y="0"/>
                  </a:lnTo>
                  <a:lnTo>
                    <a:pt x="4222750" y="1092994"/>
                  </a:lnTo>
                  <a:lnTo>
                    <a:pt x="3129757" y="2185987"/>
                  </a:lnTo>
                  <a:lnTo>
                    <a:pt x="3137377" y="1067990"/>
                  </a:lnTo>
                  <a:lnTo>
                    <a:pt x="1219200" y="1067990"/>
                  </a:lnTo>
                  <a:lnTo>
                    <a:pt x="0" y="27217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err="1">
                <a:solidFill>
                  <a:schemeClr val="tx2"/>
                </a:solidFill>
              </a:endParaRPr>
            </a:p>
          </p:txBody>
        </p:sp>
        <p:sp>
          <p:nvSpPr>
            <p:cNvPr id="104" name="Right Arrow 1"/>
            <p:cNvSpPr/>
            <p:nvPr/>
          </p:nvSpPr>
          <p:spPr>
            <a:xfrm rot="10800000" flipH="1" flipV="1">
              <a:off x="5478145" y="3549116"/>
              <a:ext cx="181104" cy="187064"/>
            </a:xfrm>
            <a:custGeom>
              <a:avLst/>
              <a:gdLst>
                <a:gd name="connsiteX0" fmla="*/ 0 w 3994150"/>
                <a:gd name="connsiteY0" fmla="*/ 546497 h 2185987"/>
                <a:gd name="connsiteX1" fmla="*/ 2901157 w 3994150"/>
                <a:gd name="connsiteY1" fmla="*/ 5464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8777 w 3994150"/>
                <a:gd name="connsiteY1" fmla="*/ 27979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54649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546497 h 2185987"/>
                <a:gd name="connsiteX0" fmla="*/ 0 w 3994150"/>
                <a:gd name="connsiteY0" fmla="*/ 32551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0 w 3994150"/>
                <a:gd name="connsiteY7" fmla="*/ 32551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1157 w 3994150"/>
                <a:gd name="connsiteY5" fmla="*/ 16394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639490 h 2185987"/>
                <a:gd name="connsiteX7" fmla="*/ 7620 w 3994150"/>
                <a:gd name="connsiteY7" fmla="*/ 256937 h 2185987"/>
                <a:gd name="connsiteX0" fmla="*/ 7620 w 3994150"/>
                <a:gd name="connsiteY0" fmla="*/ 256937 h 2185987"/>
                <a:gd name="connsiteX1" fmla="*/ 2901157 w 3994150"/>
                <a:gd name="connsiteY1" fmla="*/ 272177 h 2185987"/>
                <a:gd name="connsiteX2" fmla="*/ 2901157 w 3994150"/>
                <a:gd name="connsiteY2" fmla="*/ 0 h 2185987"/>
                <a:gd name="connsiteX3" fmla="*/ 3994150 w 3994150"/>
                <a:gd name="connsiteY3" fmla="*/ 1092994 h 2185987"/>
                <a:gd name="connsiteX4" fmla="*/ 2901157 w 3994150"/>
                <a:gd name="connsiteY4" fmla="*/ 2185987 h 2185987"/>
                <a:gd name="connsiteX5" fmla="*/ 2908777 w 3994150"/>
                <a:gd name="connsiteY5" fmla="*/ 1067990 h 2185987"/>
                <a:gd name="connsiteX6" fmla="*/ 0 w 3994150"/>
                <a:gd name="connsiteY6" fmla="*/ 1075610 h 2185987"/>
                <a:gd name="connsiteX7" fmla="*/ 7620 w 3994150"/>
                <a:gd name="connsiteY7" fmla="*/ 256937 h 2185987"/>
                <a:gd name="connsiteX0" fmla="*/ 0 w 4268470"/>
                <a:gd name="connsiteY0" fmla="*/ 249317 h 2185987"/>
                <a:gd name="connsiteX1" fmla="*/ 3175477 w 4268470"/>
                <a:gd name="connsiteY1" fmla="*/ 272177 h 2185987"/>
                <a:gd name="connsiteX2" fmla="*/ 3175477 w 4268470"/>
                <a:gd name="connsiteY2" fmla="*/ 0 h 2185987"/>
                <a:gd name="connsiteX3" fmla="*/ 4268470 w 4268470"/>
                <a:gd name="connsiteY3" fmla="*/ 1092994 h 2185987"/>
                <a:gd name="connsiteX4" fmla="*/ 3175477 w 4268470"/>
                <a:gd name="connsiteY4" fmla="*/ 2185987 h 2185987"/>
                <a:gd name="connsiteX5" fmla="*/ 3183097 w 4268470"/>
                <a:gd name="connsiteY5" fmla="*/ 1067990 h 2185987"/>
                <a:gd name="connsiteX6" fmla="*/ 274320 w 4268470"/>
                <a:gd name="connsiteY6" fmla="*/ 1075610 h 2185987"/>
                <a:gd name="connsiteX7" fmla="*/ 0 w 4268470"/>
                <a:gd name="connsiteY7" fmla="*/ 24931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228600 w 4222750"/>
                <a:gd name="connsiteY6" fmla="*/ 1075610 h 2185987"/>
                <a:gd name="connsiteX7" fmla="*/ 0 w 4222750"/>
                <a:gd name="connsiteY7" fmla="*/ 272177 h 2185987"/>
                <a:gd name="connsiteX0" fmla="*/ 0 w 4222750"/>
                <a:gd name="connsiteY0" fmla="*/ 272177 h 2185987"/>
                <a:gd name="connsiteX1" fmla="*/ 3129757 w 4222750"/>
                <a:gd name="connsiteY1" fmla="*/ 272177 h 2185987"/>
                <a:gd name="connsiteX2" fmla="*/ 3129757 w 4222750"/>
                <a:gd name="connsiteY2" fmla="*/ 0 h 2185987"/>
                <a:gd name="connsiteX3" fmla="*/ 4222750 w 4222750"/>
                <a:gd name="connsiteY3" fmla="*/ 1092994 h 2185987"/>
                <a:gd name="connsiteX4" fmla="*/ 3129757 w 4222750"/>
                <a:gd name="connsiteY4" fmla="*/ 2185987 h 2185987"/>
                <a:gd name="connsiteX5" fmla="*/ 3137377 w 4222750"/>
                <a:gd name="connsiteY5" fmla="*/ 1067990 h 2185987"/>
                <a:gd name="connsiteX6" fmla="*/ 1219200 w 4222750"/>
                <a:gd name="connsiteY6" fmla="*/ 1067990 h 2185987"/>
                <a:gd name="connsiteX7" fmla="*/ 0 w 4222750"/>
                <a:gd name="connsiteY7" fmla="*/ 272177 h 2185987"/>
                <a:gd name="connsiteX0" fmla="*/ 0 w 3003550"/>
                <a:gd name="connsiteY0" fmla="*/ 1067990 h 2185987"/>
                <a:gd name="connsiteX1" fmla="*/ 1910557 w 3003550"/>
                <a:gd name="connsiteY1" fmla="*/ 272177 h 2185987"/>
                <a:gd name="connsiteX2" fmla="*/ 1910557 w 3003550"/>
                <a:gd name="connsiteY2" fmla="*/ 0 h 2185987"/>
                <a:gd name="connsiteX3" fmla="*/ 3003550 w 3003550"/>
                <a:gd name="connsiteY3" fmla="*/ 1092994 h 2185987"/>
                <a:gd name="connsiteX4" fmla="*/ 1910557 w 3003550"/>
                <a:gd name="connsiteY4" fmla="*/ 2185987 h 2185987"/>
                <a:gd name="connsiteX5" fmla="*/ 1918177 w 3003550"/>
                <a:gd name="connsiteY5" fmla="*/ 1067990 h 2185987"/>
                <a:gd name="connsiteX6" fmla="*/ 0 w 3003550"/>
                <a:gd name="connsiteY6" fmla="*/ 1067990 h 2185987"/>
                <a:gd name="connsiteX0" fmla="*/ 7620 w 1092993"/>
                <a:gd name="connsiteY0" fmla="*/ 1067990 h 2185987"/>
                <a:gd name="connsiteX1" fmla="*/ 0 w 1092993"/>
                <a:gd name="connsiteY1" fmla="*/ 272177 h 2185987"/>
                <a:gd name="connsiteX2" fmla="*/ 0 w 1092993"/>
                <a:gd name="connsiteY2" fmla="*/ 0 h 2185987"/>
                <a:gd name="connsiteX3" fmla="*/ 1092993 w 1092993"/>
                <a:gd name="connsiteY3" fmla="*/ 1092994 h 2185987"/>
                <a:gd name="connsiteX4" fmla="*/ 0 w 1092993"/>
                <a:gd name="connsiteY4" fmla="*/ 2185987 h 2185987"/>
                <a:gd name="connsiteX5" fmla="*/ 7620 w 1092993"/>
                <a:gd name="connsiteY5" fmla="*/ 1067990 h 2185987"/>
                <a:gd name="connsiteX0" fmla="*/ 7620 w 1092993"/>
                <a:gd name="connsiteY0" fmla="*/ 1067990 h 2185987"/>
                <a:gd name="connsiteX1" fmla="*/ 0 w 1092993"/>
                <a:gd name="connsiteY1" fmla="*/ 0 h 2185987"/>
                <a:gd name="connsiteX2" fmla="*/ 1092993 w 1092993"/>
                <a:gd name="connsiteY2" fmla="*/ 1092994 h 2185987"/>
                <a:gd name="connsiteX3" fmla="*/ 0 w 1092993"/>
                <a:gd name="connsiteY3" fmla="*/ 2185987 h 2185987"/>
                <a:gd name="connsiteX4" fmla="*/ 7620 w 1092993"/>
                <a:gd name="connsiteY4" fmla="*/ 1067990 h 2185987"/>
                <a:gd name="connsiteX0" fmla="*/ 7620 w 1092993"/>
                <a:gd name="connsiteY0" fmla="*/ 0 h 1117997"/>
                <a:gd name="connsiteX1" fmla="*/ 1092993 w 1092993"/>
                <a:gd name="connsiteY1" fmla="*/ 25004 h 1117997"/>
                <a:gd name="connsiteX2" fmla="*/ 0 w 1092993"/>
                <a:gd name="connsiteY2" fmla="*/ 1117997 h 1117997"/>
                <a:gd name="connsiteX3" fmla="*/ 7620 w 1092993"/>
                <a:gd name="connsiteY3" fmla="*/ 0 h 111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93" h="1117997">
                  <a:moveTo>
                    <a:pt x="7620" y="0"/>
                  </a:moveTo>
                  <a:lnTo>
                    <a:pt x="1092993" y="25004"/>
                  </a:lnTo>
                  <a:lnTo>
                    <a:pt x="0" y="111799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err="1">
                <a:solidFill>
                  <a:schemeClr val="tx2"/>
                </a:solidFill>
              </a:endParaRPr>
            </a:p>
          </p:txBody>
        </p:sp>
      </p:grpSp>
      <p:grpSp>
        <p:nvGrpSpPr>
          <p:cNvPr id="115" name="Group 114"/>
          <p:cNvGrpSpPr>
            <a:grpSpLocks noChangeAspect="1"/>
          </p:cNvGrpSpPr>
          <p:nvPr/>
        </p:nvGrpSpPr>
        <p:grpSpPr bwMode="auto">
          <a:xfrm>
            <a:off x="3553501" y="2725030"/>
            <a:ext cx="369021" cy="369021"/>
            <a:chOff x="1925" y="6"/>
            <a:chExt cx="340" cy="340"/>
          </a:xfrm>
          <a:solidFill>
            <a:schemeClr val="bg1"/>
          </a:solidFill>
        </p:grpSpPr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7" y="70"/>
              <a:ext cx="156" cy="212"/>
            </a:xfrm>
            <a:custGeom>
              <a:avLst/>
              <a:gdLst>
                <a:gd name="T0" fmla="*/ 90 w 235"/>
                <a:gd name="T1" fmla="*/ 215 h 320"/>
                <a:gd name="T2" fmla="*/ 107 w 235"/>
                <a:gd name="T3" fmla="*/ 224 h 320"/>
                <a:gd name="T4" fmla="*/ 96 w 235"/>
                <a:gd name="T5" fmla="*/ 234 h 320"/>
                <a:gd name="T6" fmla="*/ 92 w 235"/>
                <a:gd name="T7" fmla="*/ 276 h 320"/>
                <a:gd name="T8" fmla="*/ 106 w 235"/>
                <a:gd name="T9" fmla="*/ 270 h 320"/>
                <a:gd name="T10" fmla="*/ 92 w 235"/>
                <a:gd name="T11" fmla="*/ 257 h 320"/>
                <a:gd name="T12" fmla="*/ 87 w 235"/>
                <a:gd name="T13" fmla="*/ 270 h 320"/>
                <a:gd name="T14" fmla="*/ 58 w 235"/>
                <a:gd name="T15" fmla="*/ 233 h 320"/>
                <a:gd name="T16" fmla="*/ 61 w 235"/>
                <a:gd name="T17" fmla="*/ 216 h 320"/>
                <a:gd name="T18" fmla="*/ 44 w 235"/>
                <a:gd name="T19" fmla="*/ 228 h 320"/>
                <a:gd name="T20" fmla="*/ 63 w 235"/>
                <a:gd name="T21" fmla="*/ 185 h 320"/>
                <a:gd name="T22" fmla="*/ 58 w 235"/>
                <a:gd name="T23" fmla="*/ 171 h 320"/>
                <a:gd name="T24" fmla="*/ 43 w 235"/>
                <a:gd name="T25" fmla="*/ 181 h 320"/>
                <a:gd name="T26" fmla="*/ 96 w 235"/>
                <a:gd name="T27" fmla="*/ 192 h 320"/>
                <a:gd name="T28" fmla="*/ 106 w 235"/>
                <a:gd name="T29" fmla="*/ 177 h 320"/>
                <a:gd name="T30" fmla="*/ 86 w 235"/>
                <a:gd name="T31" fmla="*/ 181 h 320"/>
                <a:gd name="T32" fmla="*/ 92 w 235"/>
                <a:gd name="T33" fmla="*/ 148 h 320"/>
                <a:gd name="T34" fmla="*/ 107 w 235"/>
                <a:gd name="T35" fmla="*/ 138 h 320"/>
                <a:gd name="T36" fmla="*/ 98 w 235"/>
                <a:gd name="T37" fmla="*/ 128 h 320"/>
                <a:gd name="T38" fmla="*/ 87 w 235"/>
                <a:gd name="T39" fmla="*/ 142 h 320"/>
                <a:gd name="T40" fmla="*/ 58 w 235"/>
                <a:gd name="T41" fmla="*/ 148 h 320"/>
                <a:gd name="T42" fmla="*/ 61 w 235"/>
                <a:gd name="T43" fmla="*/ 131 h 320"/>
                <a:gd name="T44" fmla="*/ 52 w 235"/>
                <a:gd name="T45" fmla="*/ 128 h 320"/>
                <a:gd name="T46" fmla="*/ 43 w 235"/>
                <a:gd name="T47" fmla="*/ 138 h 320"/>
                <a:gd name="T48" fmla="*/ 54 w 235"/>
                <a:gd name="T49" fmla="*/ 106 h 320"/>
                <a:gd name="T50" fmla="*/ 61 w 235"/>
                <a:gd name="T51" fmla="*/ 88 h 320"/>
                <a:gd name="T52" fmla="*/ 48 w 235"/>
                <a:gd name="T53" fmla="*/ 87 h 320"/>
                <a:gd name="T54" fmla="*/ 46 w 235"/>
                <a:gd name="T55" fmla="*/ 103 h 320"/>
                <a:gd name="T56" fmla="*/ 100 w 235"/>
                <a:gd name="T57" fmla="*/ 105 h 320"/>
                <a:gd name="T58" fmla="*/ 104 w 235"/>
                <a:gd name="T59" fmla="*/ 88 h 320"/>
                <a:gd name="T60" fmla="*/ 86 w 235"/>
                <a:gd name="T61" fmla="*/ 96 h 320"/>
                <a:gd name="T62" fmla="*/ 100 w 235"/>
                <a:gd name="T63" fmla="*/ 63 h 320"/>
                <a:gd name="T64" fmla="*/ 106 w 235"/>
                <a:gd name="T65" fmla="*/ 49 h 320"/>
                <a:gd name="T66" fmla="*/ 87 w 235"/>
                <a:gd name="T67" fmla="*/ 49 h 320"/>
                <a:gd name="T68" fmla="*/ 50 w 235"/>
                <a:gd name="T69" fmla="*/ 63 h 320"/>
                <a:gd name="T70" fmla="*/ 63 w 235"/>
                <a:gd name="T71" fmla="*/ 49 h 320"/>
                <a:gd name="T72" fmla="*/ 43 w 235"/>
                <a:gd name="T73" fmla="*/ 53 h 320"/>
                <a:gd name="T74" fmla="*/ 182 w 235"/>
                <a:gd name="T75" fmla="*/ 234 h 320"/>
                <a:gd name="T76" fmla="*/ 191 w 235"/>
                <a:gd name="T77" fmla="*/ 220 h 320"/>
                <a:gd name="T78" fmla="*/ 184 w 235"/>
                <a:gd name="T79" fmla="*/ 213 h 320"/>
                <a:gd name="T80" fmla="*/ 174 w 235"/>
                <a:gd name="T81" fmla="*/ 216 h 320"/>
                <a:gd name="T82" fmla="*/ 174 w 235"/>
                <a:gd name="T83" fmla="*/ 231 h 320"/>
                <a:gd name="T84" fmla="*/ 186 w 235"/>
                <a:gd name="T85" fmla="*/ 191 h 320"/>
                <a:gd name="T86" fmla="*/ 191 w 235"/>
                <a:gd name="T87" fmla="*/ 177 h 320"/>
                <a:gd name="T88" fmla="*/ 174 w 235"/>
                <a:gd name="T89" fmla="*/ 173 h 320"/>
                <a:gd name="T90" fmla="*/ 174 w 235"/>
                <a:gd name="T91" fmla="*/ 189 h 320"/>
                <a:gd name="T92" fmla="*/ 186 w 235"/>
                <a:gd name="T93" fmla="*/ 148 h 320"/>
                <a:gd name="T94" fmla="*/ 189 w 235"/>
                <a:gd name="T95" fmla="*/ 131 h 320"/>
                <a:gd name="T96" fmla="*/ 174 w 235"/>
                <a:gd name="T97" fmla="*/ 131 h 320"/>
                <a:gd name="T98" fmla="*/ 235 w 235"/>
                <a:gd name="T99" fmla="*/ 96 h 320"/>
                <a:gd name="T100" fmla="*/ 0 w 235"/>
                <a:gd name="T101" fmla="*/ 309 h 320"/>
                <a:gd name="T102" fmla="*/ 150 w 235"/>
                <a:gd name="T103" fmla="*/ 10 h 320"/>
                <a:gd name="T104" fmla="*/ 22 w 235"/>
                <a:gd name="T105" fmla="*/ 298 h 320"/>
                <a:gd name="T106" fmla="*/ 64 w 235"/>
                <a:gd name="T107" fmla="*/ 266 h 320"/>
                <a:gd name="T108" fmla="*/ 22 w 235"/>
                <a:gd name="T109" fmla="*/ 21 h 320"/>
                <a:gd name="T110" fmla="*/ 150 w 235"/>
                <a:gd name="T111" fmla="*/ 298 h 320"/>
                <a:gd name="T112" fmla="*/ 192 w 235"/>
                <a:gd name="T113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5" h="320">
                  <a:moveTo>
                    <a:pt x="87" y="228"/>
                  </a:moveTo>
                  <a:cubicBezTo>
                    <a:pt x="86" y="226"/>
                    <a:pt x="86" y="225"/>
                    <a:pt x="86" y="224"/>
                  </a:cubicBezTo>
                  <a:cubicBezTo>
                    <a:pt x="86" y="221"/>
                    <a:pt x="87" y="218"/>
                    <a:pt x="89" y="216"/>
                  </a:cubicBezTo>
                  <a:cubicBezTo>
                    <a:pt x="89" y="216"/>
                    <a:pt x="90" y="215"/>
                    <a:pt x="90" y="215"/>
                  </a:cubicBezTo>
                  <a:cubicBezTo>
                    <a:pt x="91" y="214"/>
                    <a:pt x="92" y="214"/>
                    <a:pt x="92" y="214"/>
                  </a:cubicBezTo>
                  <a:cubicBezTo>
                    <a:pt x="93" y="214"/>
                    <a:pt x="94" y="213"/>
                    <a:pt x="94" y="213"/>
                  </a:cubicBezTo>
                  <a:cubicBezTo>
                    <a:pt x="98" y="212"/>
                    <a:pt x="101" y="214"/>
                    <a:pt x="104" y="216"/>
                  </a:cubicBezTo>
                  <a:cubicBezTo>
                    <a:pt x="106" y="218"/>
                    <a:pt x="107" y="221"/>
                    <a:pt x="107" y="224"/>
                  </a:cubicBezTo>
                  <a:cubicBezTo>
                    <a:pt x="107" y="225"/>
                    <a:pt x="107" y="226"/>
                    <a:pt x="106" y="228"/>
                  </a:cubicBezTo>
                  <a:cubicBezTo>
                    <a:pt x="106" y="229"/>
                    <a:pt x="105" y="230"/>
                    <a:pt x="104" y="231"/>
                  </a:cubicBezTo>
                  <a:cubicBezTo>
                    <a:pt x="103" y="232"/>
                    <a:pt x="102" y="233"/>
                    <a:pt x="100" y="233"/>
                  </a:cubicBezTo>
                  <a:cubicBezTo>
                    <a:pt x="99" y="234"/>
                    <a:pt x="98" y="234"/>
                    <a:pt x="96" y="234"/>
                  </a:cubicBezTo>
                  <a:cubicBezTo>
                    <a:pt x="93" y="234"/>
                    <a:pt x="91" y="233"/>
                    <a:pt x="89" y="231"/>
                  </a:cubicBezTo>
                  <a:cubicBezTo>
                    <a:pt x="88" y="230"/>
                    <a:pt x="87" y="229"/>
                    <a:pt x="87" y="228"/>
                  </a:cubicBezTo>
                  <a:close/>
                  <a:moveTo>
                    <a:pt x="89" y="274"/>
                  </a:moveTo>
                  <a:cubicBezTo>
                    <a:pt x="90" y="275"/>
                    <a:pt x="91" y="276"/>
                    <a:pt x="92" y="276"/>
                  </a:cubicBezTo>
                  <a:cubicBezTo>
                    <a:pt x="94" y="277"/>
                    <a:pt x="95" y="277"/>
                    <a:pt x="96" y="277"/>
                  </a:cubicBezTo>
                  <a:cubicBezTo>
                    <a:pt x="98" y="277"/>
                    <a:pt x="99" y="277"/>
                    <a:pt x="100" y="276"/>
                  </a:cubicBezTo>
                  <a:cubicBezTo>
                    <a:pt x="102" y="276"/>
                    <a:pt x="103" y="275"/>
                    <a:pt x="104" y="274"/>
                  </a:cubicBezTo>
                  <a:cubicBezTo>
                    <a:pt x="105" y="273"/>
                    <a:pt x="106" y="272"/>
                    <a:pt x="106" y="270"/>
                  </a:cubicBezTo>
                  <a:cubicBezTo>
                    <a:pt x="107" y="269"/>
                    <a:pt x="107" y="268"/>
                    <a:pt x="107" y="266"/>
                  </a:cubicBezTo>
                  <a:cubicBezTo>
                    <a:pt x="107" y="265"/>
                    <a:pt x="107" y="264"/>
                    <a:pt x="106" y="262"/>
                  </a:cubicBezTo>
                  <a:cubicBezTo>
                    <a:pt x="106" y="261"/>
                    <a:pt x="105" y="260"/>
                    <a:pt x="104" y="259"/>
                  </a:cubicBezTo>
                  <a:cubicBezTo>
                    <a:pt x="101" y="256"/>
                    <a:pt x="96" y="255"/>
                    <a:pt x="92" y="257"/>
                  </a:cubicBezTo>
                  <a:cubicBezTo>
                    <a:pt x="91" y="257"/>
                    <a:pt x="90" y="258"/>
                    <a:pt x="89" y="259"/>
                  </a:cubicBezTo>
                  <a:cubicBezTo>
                    <a:pt x="88" y="260"/>
                    <a:pt x="87" y="261"/>
                    <a:pt x="87" y="262"/>
                  </a:cubicBezTo>
                  <a:cubicBezTo>
                    <a:pt x="86" y="264"/>
                    <a:pt x="86" y="265"/>
                    <a:pt x="86" y="266"/>
                  </a:cubicBezTo>
                  <a:cubicBezTo>
                    <a:pt x="86" y="268"/>
                    <a:pt x="86" y="269"/>
                    <a:pt x="87" y="270"/>
                  </a:cubicBezTo>
                  <a:cubicBezTo>
                    <a:pt x="87" y="272"/>
                    <a:pt x="88" y="273"/>
                    <a:pt x="89" y="274"/>
                  </a:cubicBezTo>
                  <a:close/>
                  <a:moveTo>
                    <a:pt x="46" y="231"/>
                  </a:moveTo>
                  <a:cubicBezTo>
                    <a:pt x="48" y="233"/>
                    <a:pt x="51" y="234"/>
                    <a:pt x="54" y="234"/>
                  </a:cubicBezTo>
                  <a:cubicBezTo>
                    <a:pt x="55" y="234"/>
                    <a:pt x="56" y="234"/>
                    <a:pt x="58" y="233"/>
                  </a:cubicBezTo>
                  <a:cubicBezTo>
                    <a:pt x="59" y="233"/>
                    <a:pt x="60" y="232"/>
                    <a:pt x="61" y="231"/>
                  </a:cubicBezTo>
                  <a:cubicBezTo>
                    <a:pt x="62" y="230"/>
                    <a:pt x="63" y="229"/>
                    <a:pt x="63" y="228"/>
                  </a:cubicBezTo>
                  <a:cubicBezTo>
                    <a:pt x="64" y="226"/>
                    <a:pt x="64" y="225"/>
                    <a:pt x="64" y="224"/>
                  </a:cubicBezTo>
                  <a:cubicBezTo>
                    <a:pt x="64" y="221"/>
                    <a:pt x="63" y="218"/>
                    <a:pt x="61" y="216"/>
                  </a:cubicBezTo>
                  <a:cubicBezTo>
                    <a:pt x="60" y="215"/>
                    <a:pt x="59" y="214"/>
                    <a:pt x="58" y="214"/>
                  </a:cubicBezTo>
                  <a:cubicBezTo>
                    <a:pt x="54" y="212"/>
                    <a:pt x="49" y="213"/>
                    <a:pt x="46" y="216"/>
                  </a:cubicBezTo>
                  <a:cubicBezTo>
                    <a:pt x="44" y="218"/>
                    <a:pt x="43" y="221"/>
                    <a:pt x="43" y="224"/>
                  </a:cubicBezTo>
                  <a:cubicBezTo>
                    <a:pt x="43" y="225"/>
                    <a:pt x="43" y="226"/>
                    <a:pt x="44" y="228"/>
                  </a:cubicBezTo>
                  <a:cubicBezTo>
                    <a:pt x="44" y="229"/>
                    <a:pt x="45" y="230"/>
                    <a:pt x="46" y="231"/>
                  </a:cubicBezTo>
                  <a:close/>
                  <a:moveTo>
                    <a:pt x="54" y="192"/>
                  </a:moveTo>
                  <a:cubicBezTo>
                    <a:pt x="57" y="192"/>
                    <a:pt x="59" y="191"/>
                    <a:pt x="61" y="189"/>
                  </a:cubicBezTo>
                  <a:cubicBezTo>
                    <a:pt x="62" y="188"/>
                    <a:pt x="63" y="186"/>
                    <a:pt x="63" y="185"/>
                  </a:cubicBezTo>
                  <a:cubicBezTo>
                    <a:pt x="64" y="184"/>
                    <a:pt x="64" y="182"/>
                    <a:pt x="64" y="181"/>
                  </a:cubicBezTo>
                  <a:cubicBezTo>
                    <a:pt x="64" y="180"/>
                    <a:pt x="64" y="178"/>
                    <a:pt x="63" y="177"/>
                  </a:cubicBezTo>
                  <a:cubicBezTo>
                    <a:pt x="63" y="176"/>
                    <a:pt x="62" y="174"/>
                    <a:pt x="61" y="173"/>
                  </a:cubicBezTo>
                  <a:cubicBezTo>
                    <a:pt x="60" y="172"/>
                    <a:pt x="59" y="172"/>
                    <a:pt x="58" y="171"/>
                  </a:cubicBezTo>
                  <a:cubicBezTo>
                    <a:pt x="55" y="170"/>
                    <a:pt x="52" y="170"/>
                    <a:pt x="50" y="171"/>
                  </a:cubicBezTo>
                  <a:cubicBezTo>
                    <a:pt x="48" y="172"/>
                    <a:pt x="47" y="172"/>
                    <a:pt x="46" y="173"/>
                  </a:cubicBezTo>
                  <a:cubicBezTo>
                    <a:pt x="45" y="174"/>
                    <a:pt x="44" y="176"/>
                    <a:pt x="44" y="177"/>
                  </a:cubicBezTo>
                  <a:cubicBezTo>
                    <a:pt x="43" y="178"/>
                    <a:pt x="43" y="180"/>
                    <a:pt x="43" y="181"/>
                  </a:cubicBezTo>
                  <a:cubicBezTo>
                    <a:pt x="43" y="184"/>
                    <a:pt x="44" y="187"/>
                    <a:pt x="46" y="189"/>
                  </a:cubicBezTo>
                  <a:cubicBezTo>
                    <a:pt x="48" y="191"/>
                    <a:pt x="51" y="192"/>
                    <a:pt x="54" y="192"/>
                  </a:cubicBezTo>
                  <a:close/>
                  <a:moveTo>
                    <a:pt x="92" y="191"/>
                  </a:moveTo>
                  <a:cubicBezTo>
                    <a:pt x="94" y="191"/>
                    <a:pt x="95" y="192"/>
                    <a:pt x="96" y="192"/>
                  </a:cubicBezTo>
                  <a:cubicBezTo>
                    <a:pt x="99" y="192"/>
                    <a:pt x="102" y="191"/>
                    <a:pt x="104" y="189"/>
                  </a:cubicBezTo>
                  <a:cubicBezTo>
                    <a:pt x="105" y="188"/>
                    <a:pt x="106" y="186"/>
                    <a:pt x="106" y="185"/>
                  </a:cubicBezTo>
                  <a:cubicBezTo>
                    <a:pt x="107" y="184"/>
                    <a:pt x="107" y="182"/>
                    <a:pt x="107" y="181"/>
                  </a:cubicBezTo>
                  <a:cubicBezTo>
                    <a:pt x="107" y="180"/>
                    <a:pt x="107" y="178"/>
                    <a:pt x="106" y="177"/>
                  </a:cubicBezTo>
                  <a:cubicBezTo>
                    <a:pt x="106" y="176"/>
                    <a:pt x="105" y="174"/>
                    <a:pt x="104" y="173"/>
                  </a:cubicBezTo>
                  <a:cubicBezTo>
                    <a:pt x="100" y="169"/>
                    <a:pt x="93" y="169"/>
                    <a:pt x="89" y="173"/>
                  </a:cubicBezTo>
                  <a:cubicBezTo>
                    <a:pt x="88" y="174"/>
                    <a:pt x="87" y="176"/>
                    <a:pt x="87" y="177"/>
                  </a:cubicBezTo>
                  <a:cubicBezTo>
                    <a:pt x="86" y="178"/>
                    <a:pt x="86" y="180"/>
                    <a:pt x="86" y="181"/>
                  </a:cubicBezTo>
                  <a:cubicBezTo>
                    <a:pt x="86" y="184"/>
                    <a:pt x="87" y="187"/>
                    <a:pt x="89" y="189"/>
                  </a:cubicBezTo>
                  <a:cubicBezTo>
                    <a:pt x="90" y="190"/>
                    <a:pt x="91" y="190"/>
                    <a:pt x="92" y="191"/>
                  </a:cubicBezTo>
                  <a:close/>
                  <a:moveTo>
                    <a:pt x="89" y="146"/>
                  </a:moveTo>
                  <a:cubicBezTo>
                    <a:pt x="90" y="147"/>
                    <a:pt x="91" y="148"/>
                    <a:pt x="92" y="148"/>
                  </a:cubicBezTo>
                  <a:cubicBezTo>
                    <a:pt x="94" y="149"/>
                    <a:pt x="95" y="149"/>
                    <a:pt x="96" y="149"/>
                  </a:cubicBezTo>
                  <a:cubicBezTo>
                    <a:pt x="98" y="149"/>
                    <a:pt x="99" y="149"/>
                    <a:pt x="100" y="148"/>
                  </a:cubicBezTo>
                  <a:cubicBezTo>
                    <a:pt x="102" y="148"/>
                    <a:pt x="103" y="147"/>
                    <a:pt x="104" y="146"/>
                  </a:cubicBezTo>
                  <a:cubicBezTo>
                    <a:pt x="106" y="144"/>
                    <a:pt x="107" y="141"/>
                    <a:pt x="107" y="138"/>
                  </a:cubicBezTo>
                  <a:cubicBezTo>
                    <a:pt x="107" y="136"/>
                    <a:pt x="106" y="133"/>
                    <a:pt x="104" y="131"/>
                  </a:cubicBezTo>
                  <a:cubicBezTo>
                    <a:pt x="103" y="130"/>
                    <a:pt x="103" y="130"/>
                    <a:pt x="102" y="129"/>
                  </a:cubicBezTo>
                  <a:cubicBezTo>
                    <a:pt x="102" y="129"/>
                    <a:pt x="101" y="129"/>
                    <a:pt x="100" y="129"/>
                  </a:cubicBezTo>
                  <a:cubicBezTo>
                    <a:pt x="100" y="128"/>
                    <a:pt x="99" y="128"/>
                    <a:pt x="98" y="128"/>
                  </a:cubicBezTo>
                  <a:cubicBezTo>
                    <a:pt x="96" y="127"/>
                    <a:pt x="94" y="128"/>
                    <a:pt x="92" y="129"/>
                  </a:cubicBezTo>
                  <a:cubicBezTo>
                    <a:pt x="91" y="129"/>
                    <a:pt x="90" y="130"/>
                    <a:pt x="89" y="131"/>
                  </a:cubicBezTo>
                  <a:cubicBezTo>
                    <a:pt x="87" y="133"/>
                    <a:pt x="86" y="136"/>
                    <a:pt x="86" y="138"/>
                  </a:cubicBezTo>
                  <a:cubicBezTo>
                    <a:pt x="86" y="140"/>
                    <a:pt x="86" y="141"/>
                    <a:pt x="87" y="142"/>
                  </a:cubicBezTo>
                  <a:cubicBezTo>
                    <a:pt x="87" y="144"/>
                    <a:pt x="88" y="145"/>
                    <a:pt x="89" y="146"/>
                  </a:cubicBezTo>
                  <a:close/>
                  <a:moveTo>
                    <a:pt x="50" y="148"/>
                  </a:moveTo>
                  <a:cubicBezTo>
                    <a:pt x="51" y="149"/>
                    <a:pt x="52" y="149"/>
                    <a:pt x="54" y="149"/>
                  </a:cubicBezTo>
                  <a:cubicBezTo>
                    <a:pt x="55" y="149"/>
                    <a:pt x="56" y="149"/>
                    <a:pt x="58" y="148"/>
                  </a:cubicBezTo>
                  <a:cubicBezTo>
                    <a:pt x="59" y="148"/>
                    <a:pt x="60" y="147"/>
                    <a:pt x="61" y="146"/>
                  </a:cubicBezTo>
                  <a:cubicBezTo>
                    <a:pt x="62" y="145"/>
                    <a:pt x="63" y="144"/>
                    <a:pt x="63" y="142"/>
                  </a:cubicBezTo>
                  <a:cubicBezTo>
                    <a:pt x="64" y="141"/>
                    <a:pt x="64" y="140"/>
                    <a:pt x="64" y="138"/>
                  </a:cubicBezTo>
                  <a:cubicBezTo>
                    <a:pt x="64" y="136"/>
                    <a:pt x="63" y="133"/>
                    <a:pt x="61" y="131"/>
                  </a:cubicBezTo>
                  <a:cubicBezTo>
                    <a:pt x="61" y="130"/>
                    <a:pt x="60" y="130"/>
                    <a:pt x="60" y="129"/>
                  </a:cubicBezTo>
                  <a:cubicBezTo>
                    <a:pt x="59" y="129"/>
                    <a:pt x="58" y="129"/>
                    <a:pt x="58" y="129"/>
                  </a:cubicBezTo>
                  <a:cubicBezTo>
                    <a:pt x="57" y="128"/>
                    <a:pt x="56" y="128"/>
                    <a:pt x="56" y="128"/>
                  </a:cubicBezTo>
                  <a:cubicBezTo>
                    <a:pt x="54" y="128"/>
                    <a:pt x="53" y="128"/>
                    <a:pt x="52" y="128"/>
                  </a:cubicBezTo>
                  <a:cubicBezTo>
                    <a:pt x="51" y="128"/>
                    <a:pt x="50" y="128"/>
                    <a:pt x="50" y="129"/>
                  </a:cubicBezTo>
                  <a:cubicBezTo>
                    <a:pt x="49" y="129"/>
                    <a:pt x="48" y="129"/>
                    <a:pt x="48" y="129"/>
                  </a:cubicBezTo>
                  <a:cubicBezTo>
                    <a:pt x="47" y="130"/>
                    <a:pt x="47" y="130"/>
                    <a:pt x="46" y="131"/>
                  </a:cubicBezTo>
                  <a:cubicBezTo>
                    <a:pt x="44" y="133"/>
                    <a:pt x="43" y="136"/>
                    <a:pt x="43" y="138"/>
                  </a:cubicBezTo>
                  <a:cubicBezTo>
                    <a:pt x="43" y="141"/>
                    <a:pt x="44" y="144"/>
                    <a:pt x="46" y="146"/>
                  </a:cubicBezTo>
                  <a:cubicBezTo>
                    <a:pt x="47" y="147"/>
                    <a:pt x="48" y="148"/>
                    <a:pt x="50" y="148"/>
                  </a:cubicBezTo>
                  <a:close/>
                  <a:moveTo>
                    <a:pt x="50" y="105"/>
                  </a:moveTo>
                  <a:cubicBezTo>
                    <a:pt x="51" y="106"/>
                    <a:pt x="52" y="106"/>
                    <a:pt x="54" y="106"/>
                  </a:cubicBezTo>
                  <a:cubicBezTo>
                    <a:pt x="57" y="106"/>
                    <a:pt x="59" y="105"/>
                    <a:pt x="61" y="103"/>
                  </a:cubicBezTo>
                  <a:cubicBezTo>
                    <a:pt x="63" y="101"/>
                    <a:pt x="64" y="99"/>
                    <a:pt x="64" y="96"/>
                  </a:cubicBezTo>
                  <a:cubicBezTo>
                    <a:pt x="64" y="94"/>
                    <a:pt x="64" y="93"/>
                    <a:pt x="63" y="92"/>
                  </a:cubicBezTo>
                  <a:cubicBezTo>
                    <a:pt x="63" y="90"/>
                    <a:pt x="62" y="89"/>
                    <a:pt x="61" y="88"/>
                  </a:cubicBezTo>
                  <a:cubicBezTo>
                    <a:pt x="60" y="87"/>
                    <a:pt x="59" y="86"/>
                    <a:pt x="58" y="86"/>
                  </a:cubicBezTo>
                  <a:cubicBezTo>
                    <a:pt x="56" y="85"/>
                    <a:pt x="54" y="85"/>
                    <a:pt x="52" y="85"/>
                  </a:cubicBezTo>
                  <a:cubicBezTo>
                    <a:pt x="51" y="85"/>
                    <a:pt x="50" y="86"/>
                    <a:pt x="50" y="86"/>
                  </a:cubicBezTo>
                  <a:cubicBezTo>
                    <a:pt x="49" y="86"/>
                    <a:pt x="48" y="86"/>
                    <a:pt x="48" y="87"/>
                  </a:cubicBezTo>
                  <a:cubicBezTo>
                    <a:pt x="47" y="87"/>
                    <a:pt x="47" y="88"/>
                    <a:pt x="46" y="88"/>
                  </a:cubicBezTo>
                  <a:cubicBezTo>
                    <a:pt x="45" y="89"/>
                    <a:pt x="44" y="90"/>
                    <a:pt x="44" y="92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3" y="99"/>
                    <a:pt x="44" y="101"/>
                    <a:pt x="46" y="103"/>
                  </a:cubicBezTo>
                  <a:cubicBezTo>
                    <a:pt x="47" y="104"/>
                    <a:pt x="48" y="105"/>
                    <a:pt x="50" y="105"/>
                  </a:cubicBezTo>
                  <a:close/>
                  <a:moveTo>
                    <a:pt x="92" y="105"/>
                  </a:moveTo>
                  <a:cubicBezTo>
                    <a:pt x="94" y="106"/>
                    <a:pt x="95" y="106"/>
                    <a:pt x="96" y="106"/>
                  </a:cubicBezTo>
                  <a:cubicBezTo>
                    <a:pt x="98" y="106"/>
                    <a:pt x="99" y="106"/>
                    <a:pt x="100" y="105"/>
                  </a:cubicBezTo>
                  <a:cubicBezTo>
                    <a:pt x="102" y="105"/>
                    <a:pt x="103" y="104"/>
                    <a:pt x="104" y="103"/>
                  </a:cubicBezTo>
                  <a:cubicBezTo>
                    <a:pt x="106" y="101"/>
                    <a:pt x="107" y="99"/>
                    <a:pt x="107" y="96"/>
                  </a:cubicBezTo>
                  <a:cubicBezTo>
                    <a:pt x="107" y="94"/>
                    <a:pt x="107" y="93"/>
                    <a:pt x="106" y="92"/>
                  </a:cubicBezTo>
                  <a:cubicBezTo>
                    <a:pt x="106" y="90"/>
                    <a:pt x="105" y="89"/>
                    <a:pt x="104" y="88"/>
                  </a:cubicBezTo>
                  <a:cubicBezTo>
                    <a:pt x="101" y="85"/>
                    <a:pt x="96" y="84"/>
                    <a:pt x="92" y="86"/>
                  </a:cubicBezTo>
                  <a:cubicBezTo>
                    <a:pt x="91" y="86"/>
                    <a:pt x="90" y="87"/>
                    <a:pt x="89" y="88"/>
                  </a:cubicBezTo>
                  <a:cubicBezTo>
                    <a:pt x="88" y="89"/>
                    <a:pt x="87" y="90"/>
                    <a:pt x="87" y="92"/>
                  </a:cubicBezTo>
                  <a:cubicBezTo>
                    <a:pt x="86" y="93"/>
                    <a:pt x="86" y="94"/>
                    <a:pt x="86" y="96"/>
                  </a:cubicBezTo>
                  <a:cubicBezTo>
                    <a:pt x="86" y="99"/>
                    <a:pt x="87" y="101"/>
                    <a:pt x="89" y="103"/>
                  </a:cubicBezTo>
                  <a:cubicBezTo>
                    <a:pt x="90" y="104"/>
                    <a:pt x="91" y="105"/>
                    <a:pt x="92" y="105"/>
                  </a:cubicBezTo>
                  <a:close/>
                  <a:moveTo>
                    <a:pt x="96" y="64"/>
                  </a:moveTo>
                  <a:cubicBezTo>
                    <a:pt x="98" y="64"/>
                    <a:pt x="99" y="63"/>
                    <a:pt x="100" y="63"/>
                  </a:cubicBezTo>
                  <a:cubicBezTo>
                    <a:pt x="102" y="62"/>
                    <a:pt x="103" y="62"/>
                    <a:pt x="104" y="61"/>
                  </a:cubicBezTo>
                  <a:cubicBezTo>
                    <a:pt x="105" y="59"/>
                    <a:pt x="106" y="58"/>
                    <a:pt x="106" y="57"/>
                  </a:cubicBezTo>
                  <a:cubicBezTo>
                    <a:pt x="107" y="56"/>
                    <a:pt x="107" y="54"/>
                    <a:pt x="107" y="53"/>
                  </a:cubicBezTo>
                  <a:cubicBezTo>
                    <a:pt x="107" y="52"/>
                    <a:pt x="107" y="50"/>
                    <a:pt x="106" y="49"/>
                  </a:cubicBezTo>
                  <a:cubicBezTo>
                    <a:pt x="106" y="48"/>
                    <a:pt x="105" y="46"/>
                    <a:pt x="104" y="45"/>
                  </a:cubicBezTo>
                  <a:cubicBezTo>
                    <a:pt x="103" y="44"/>
                    <a:pt x="102" y="44"/>
                    <a:pt x="100" y="43"/>
                  </a:cubicBezTo>
                  <a:cubicBezTo>
                    <a:pt x="97" y="41"/>
                    <a:pt x="92" y="42"/>
                    <a:pt x="89" y="45"/>
                  </a:cubicBezTo>
                  <a:cubicBezTo>
                    <a:pt x="88" y="46"/>
                    <a:pt x="87" y="48"/>
                    <a:pt x="87" y="49"/>
                  </a:cubicBezTo>
                  <a:cubicBezTo>
                    <a:pt x="86" y="50"/>
                    <a:pt x="86" y="52"/>
                    <a:pt x="86" y="53"/>
                  </a:cubicBezTo>
                  <a:cubicBezTo>
                    <a:pt x="86" y="56"/>
                    <a:pt x="87" y="59"/>
                    <a:pt x="89" y="61"/>
                  </a:cubicBezTo>
                  <a:cubicBezTo>
                    <a:pt x="91" y="63"/>
                    <a:pt x="93" y="64"/>
                    <a:pt x="96" y="64"/>
                  </a:cubicBezTo>
                  <a:close/>
                  <a:moveTo>
                    <a:pt x="50" y="63"/>
                  </a:moveTo>
                  <a:cubicBezTo>
                    <a:pt x="51" y="63"/>
                    <a:pt x="52" y="64"/>
                    <a:pt x="54" y="64"/>
                  </a:cubicBezTo>
                  <a:cubicBezTo>
                    <a:pt x="57" y="64"/>
                    <a:pt x="59" y="63"/>
                    <a:pt x="61" y="61"/>
                  </a:cubicBezTo>
                  <a:cubicBezTo>
                    <a:pt x="63" y="59"/>
                    <a:pt x="64" y="56"/>
                    <a:pt x="64" y="53"/>
                  </a:cubicBezTo>
                  <a:cubicBezTo>
                    <a:pt x="64" y="52"/>
                    <a:pt x="64" y="50"/>
                    <a:pt x="63" y="49"/>
                  </a:cubicBezTo>
                  <a:cubicBezTo>
                    <a:pt x="63" y="48"/>
                    <a:pt x="62" y="46"/>
                    <a:pt x="61" y="45"/>
                  </a:cubicBezTo>
                  <a:cubicBezTo>
                    <a:pt x="57" y="41"/>
                    <a:pt x="50" y="41"/>
                    <a:pt x="46" y="45"/>
                  </a:cubicBezTo>
                  <a:cubicBezTo>
                    <a:pt x="45" y="46"/>
                    <a:pt x="44" y="48"/>
                    <a:pt x="44" y="49"/>
                  </a:cubicBezTo>
                  <a:cubicBezTo>
                    <a:pt x="43" y="50"/>
                    <a:pt x="43" y="52"/>
                    <a:pt x="43" y="53"/>
                  </a:cubicBezTo>
                  <a:cubicBezTo>
                    <a:pt x="43" y="56"/>
                    <a:pt x="44" y="59"/>
                    <a:pt x="46" y="61"/>
                  </a:cubicBezTo>
                  <a:cubicBezTo>
                    <a:pt x="47" y="62"/>
                    <a:pt x="48" y="62"/>
                    <a:pt x="50" y="63"/>
                  </a:cubicBezTo>
                  <a:close/>
                  <a:moveTo>
                    <a:pt x="174" y="231"/>
                  </a:moveTo>
                  <a:cubicBezTo>
                    <a:pt x="176" y="233"/>
                    <a:pt x="179" y="234"/>
                    <a:pt x="182" y="234"/>
                  </a:cubicBezTo>
                  <a:cubicBezTo>
                    <a:pt x="184" y="234"/>
                    <a:pt x="187" y="233"/>
                    <a:pt x="189" y="231"/>
                  </a:cubicBezTo>
                  <a:cubicBezTo>
                    <a:pt x="190" y="230"/>
                    <a:pt x="191" y="229"/>
                    <a:pt x="191" y="228"/>
                  </a:cubicBezTo>
                  <a:cubicBezTo>
                    <a:pt x="192" y="226"/>
                    <a:pt x="192" y="225"/>
                    <a:pt x="192" y="224"/>
                  </a:cubicBezTo>
                  <a:cubicBezTo>
                    <a:pt x="192" y="222"/>
                    <a:pt x="192" y="221"/>
                    <a:pt x="191" y="220"/>
                  </a:cubicBezTo>
                  <a:cubicBezTo>
                    <a:pt x="191" y="218"/>
                    <a:pt x="190" y="217"/>
                    <a:pt x="189" y="216"/>
                  </a:cubicBezTo>
                  <a:cubicBezTo>
                    <a:pt x="189" y="216"/>
                    <a:pt x="188" y="215"/>
                    <a:pt x="188" y="215"/>
                  </a:cubicBezTo>
                  <a:cubicBezTo>
                    <a:pt x="187" y="214"/>
                    <a:pt x="186" y="214"/>
                    <a:pt x="186" y="214"/>
                  </a:cubicBezTo>
                  <a:cubicBezTo>
                    <a:pt x="185" y="214"/>
                    <a:pt x="184" y="213"/>
                    <a:pt x="184" y="213"/>
                  </a:cubicBezTo>
                  <a:cubicBezTo>
                    <a:pt x="182" y="213"/>
                    <a:pt x="181" y="213"/>
                    <a:pt x="180" y="213"/>
                  </a:cubicBezTo>
                  <a:cubicBezTo>
                    <a:pt x="179" y="213"/>
                    <a:pt x="178" y="214"/>
                    <a:pt x="178" y="214"/>
                  </a:cubicBezTo>
                  <a:cubicBezTo>
                    <a:pt x="177" y="214"/>
                    <a:pt x="176" y="214"/>
                    <a:pt x="176" y="215"/>
                  </a:cubicBezTo>
                  <a:cubicBezTo>
                    <a:pt x="175" y="215"/>
                    <a:pt x="175" y="216"/>
                    <a:pt x="174" y="216"/>
                  </a:cubicBezTo>
                  <a:cubicBezTo>
                    <a:pt x="173" y="217"/>
                    <a:pt x="172" y="218"/>
                    <a:pt x="172" y="220"/>
                  </a:cubicBezTo>
                  <a:cubicBezTo>
                    <a:pt x="171" y="221"/>
                    <a:pt x="171" y="222"/>
                    <a:pt x="171" y="224"/>
                  </a:cubicBezTo>
                  <a:cubicBezTo>
                    <a:pt x="171" y="225"/>
                    <a:pt x="171" y="226"/>
                    <a:pt x="172" y="228"/>
                  </a:cubicBezTo>
                  <a:cubicBezTo>
                    <a:pt x="172" y="229"/>
                    <a:pt x="173" y="230"/>
                    <a:pt x="174" y="231"/>
                  </a:cubicBezTo>
                  <a:close/>
                  <a:moveTo>
                    <a:pt x="174" y="189"/>
                  </a:moveTo>
                  <a:cubicBezTo>
                    <a:pt x="175" y="190"/>
                    <a:pt x="176" y="190"/>
                    <a:pt x="178" y="191"/>
                  </a:cubicBezTo>
                  <a:cubicBezTo>
                    <a:pt x="179" y="191"/>
                    <a:pt x="180" y="192"/>
                    <a:pt x="182" y="192"/>
                  </a:cubicBezTo>
                  <a:cubicBezTo>
                    <a:pt x="183" y="192"/>
                    <a:pt x="184" y="191"/>
                    <a:pt x="186" y="191"/>
                  </a:cubicBezTo>
                  <a:cubicBezTo>
                    <a:pt x="187" y="190"/>
                    <a:pt x="188" y="190"/>
                    <a:pt x="189" y="189"/>
                  </a:cubicBezTo>
                  <a:cubicBezTo>
                    <a:pt x="190" y="188"/>
                    <a:pt x="191" y="186"/>
                    <a:pt x="191" y="185"/>
                  </a:cubicBezTo>
                  <a:cubicBezTo>
                    <a:pt x="192" y="184"/>
                    <a:pt x="192" y="182"/>
                    <a:pt x="192" y="181"/>
                  </a:cubicBezTo>
                  <a:cubicBezTo>
                    <a:pt x="192" y="180"/>
                    <a:pt x="192" y="178"/>
                    <a:pt x="191" y="177"/>
                  </a:cubicBezTo>
                  <a:cubicBezTo>
                    <a:pt x="191" y="176"/>
                    <a:pt x="190" y="174"/>
                    <a:pt x="189" y="173"/>
                  </a:cubicBezTo>
                  <a:cubicBezTo>
                    <a:pt x="188" y="172"/>
                    <a:pt x="187" y="172"/>
                    <a:pt x="186" y="171"/>
                  </a:cubicBezTo>
                  <a:cubicBezTo>
                    <a:pt x="183" y="170"/>
                    <a:pt x="180" y="170"/>
                    <a:pt x="178" y="171"/>
                  </a:cubicBezTo>
                  <a:cubicBezTo>
                    <a:pt x="176" y="172"/>
                    <a:pt x="175" y="172"/>
                    <a:pt x="174" y="173"/>
                  </a:cubicBezTo>
                  <a:cubicBezTo>
                    <a:pt x="173" y="174"/>
                    <a:pt x="172" y="176"/>
                    <a:pt x="172" y="177"/>
                  </a:cubicBezTo>
                  <a:cubicBezTo>
                    <a:pt x="171" y="178"/>
                    <a:pt x="171" y="180"/>
                    <a:pt x="171" y="181"/>
                  </a:cubicBezTo>
                  <a:cubicBezTo>
                    <a:pt x="171" y="182"/>
                    <a:pt x="171" y="184"/>
                    <a:pt x="172" y="185"/>
                  </a:cubicBezTo>
                  <a:cubicBezTo>
                    <a:pt x="172" y="186"/>
                    <a:pt x="173" y="188"/>
                    <a:pt x="174" y="189"/>
                  </a:cubicBezTo>
                  <a:close/>
                  <a:moveTo>
                    <a:pt x="174" y="146"/>
                  </a:moveTo>
                  <a:cubicBezTo>
                    <a:pt x="175" y="147"/>
                    <a:pt x="176" y="148"/>
                    <a:pt x="178" y="148"/>
                  </a:cubicBezTo>
                  <a:cubicBezTo>
                    <a:pt x="179" y="149"/>
                    <a:pt x="180" y="149"/>
                    <a:pt x="182" y="149"/>
                  </a:cubicBezTo>
                  <a:cubicBezTo>
                    <a:pt x="183" y="149"/>
                    <a:pt x="184" y="149"/>
                    <a:pt x="186" y="148"/>
                  </a:cubicBezTo>
                  <a:cubicBezTo>
                    <a:pt x="187" y="148"/>
                    <a:pt x="188" y="147"/>
                    <a:pt x="189" y="146"/>
                  </a:cubicBezTo>
                  <a:cubicBezTo>
                    <a:pt x="190" y="145"/>
                    <a:pt x="191" y="144"/>
                    <a:pt x="191" y="142"/>
                  </a:cubicBezTo>
                  <a:cubicBezTo>
                    <a:pt x="192" y="141"/>
                    <a:pt x="192" y="140"/>
                    <a:pt x="192" y="138"/>
                  </a:cubicBezTo>
                  <a:cubicBezTo>
                    <a:pt x="192" y="136"/>
                    <a:pt x="191" y="133"/>
                    <a:pt x="189" y="131"/>
                  </a:cubicBezTo>
                  <a:cubicBezTo>
                    <a:pt x="187" y="128"/>
                    <a:pt x="183" y="127"/>
                    <a:pt x="180" y="128"/>
                  </a:cubicBezTo>
                  <a:cubicBezTo>
                    <a:pt x="179" y="128"/>
                    <a:pt x="178" y="128"/>
                    <a:pt x="178" y="129"/>
                  </a:cubicBezTo>
                  <a:cubicBezTo>
                    <a:pt x="177" y="129"/>
                    <a:pt x="176" y="129"/>
                    <a:pt x="176" y="129"/>
                  </a:cubicBezTo>
                  <a:cubicBezTo>
                    <a:pt x="175" y="130"/>
                    <a:pt x="175" y="130"/>
                    <a:pt x="174" y="131"/>
                  </a:cubicBezTo>
                  <a:cubicBezTo>
                    <a:pt x="172" y="133"/>
                    <a:pt x="171" y="136"/>
                    <a:pt x="171" y="138"/>
                  </a:cubicBezTo>
                  <a:cubicBezTo>
                    <a:pt x="171" y="140"/>
                    <a:pt x="171" y="141"/>
                    <a:pt x="172" y="142"/>
                  </a:cubicBezTo>
                  <a:cubicBezTo>
                    <a:pt x="172" y="144"/>
                    <a:pt x="173" y="145"/>
                    <a:pt x="174" y="146"/>
                  </a:cubicBezTo>
                  <a:close/>
                  <a:moveTo>
                    <a:pt x="235" y="96"/>
                  </a:moveTo>
                  <a:cubicBezTo>
                    <a:pt x="235" y="309"/>
                    <a:pt x="235" y="309"/>
                    <a:pt x="235" y="309"/>
                  </a:cubicBezTo>
                  <a:cubicBezTo>
                    <a:pt x="235" y="315"/>
                    <a:pt x="230" y="320"/>
                    <a:pt x="224" y="320"/>
                  </a:cubicBezTo>
                  <a:cubicBezTo>
                    <a:pt x="11" y="320"/>
                    <a:pt x="11" y="320"/>
                    <a:pt x="11" y="320"/>
                  </a:cubicBezTo>
                  <a:cubicBezTo>
                    <a:pt x="5" y="320"/>
                    <a:pt x="0" y="315"/>
                    <a:pt x="0" y="30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5" y="0"/>
                    <a:pt x="150" y="4"/>
                    <a:pt x="150" y="10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30" y="85"/>
                    <a:pt x="235" y="90"/>
                    <a:pt x="235" y="96"/>
                  </a:cubicBezTo>
                  <a:close/>
                  <a:moveTo>
                    <a:pt x="22" y="298"/>
                  </a:moveTo>
                  <a:cubicBezTo>
                    <a:pt x="43" y="298"/>
                    <a:pt x="43" y="298"/>
                    <a:pt x="43" y="298"/>
                  </a:cubicBezTo>
                  <a:cubicBezTo>
                    <a:pt x="43" y="266"/>
                    <a:pt x="43" y="266"/>
                    <a:pt x="43" y="266"/>
                  </a:cubicBezTo>
                  <a:cubicBezTo>
                    <a:pt x="43" y="260"/>
                    <a:pt x="48" y="256"/>
                    <a:pt x="54" y="256"/>
                  </a:cubicBezTo>
                  <a:cubicBezTo>
                    <a:pt x="60" y="256"/>
                    <a:pt x="64" y="260"/>
                    <a:pt x="64" y="266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128" y="298"/>
                    <a:pt x="128" y="298"/>
                    <a:pt x="128" y="298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2" y="298"/>
                  </a:lnTo>
                  <a:close/>
                  <a:moveTo>
                    <a:pt x="214" y="106"/>
                  </a:moveTo>
                  <a:cubicBezTo>
                    <a:pt x="150" y="106"/>
                    <a:pt x="150" y="106"/>
                    <a:pt x="150" y="106"/>
                  </a:cubicBezTo>
                  <a:cubicBezTo>
                    <a:pt x="150" y="298"/>
                    <a:pt x="150" y="298"/>
                    <a:pt x="150" y="298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1" y="260"/>
                    <a:pt x="176" y="256"/>
                    <a:pt x="182" y="256"/>
                  </a:cubicBezTo>
                  <a:cubicBezTo>
                    <a:pt x="188" y="256"/>
                    <a:pt x="192" y="260"/>
                    <a:pt x="192" y="266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214" y="298"/>
                    <a:pt x="214" y="298"/>
                    <a:pt x="214" y="298"/>
                  </a:cubicBezTo>
                  <a:lnTo>
                    <a:pt x="214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1925" y="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02139" y="503102"/>
            <a:ext cx="8026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2400" dirty="0"/>
              <a:t>Highlights</a:t>
            </a:r>
            <a:endParaRPr lang="en-NZ" sz="2400" dirty="0"/>
          </a:p>
        </p:txBody>
      </p:sp>
      <p:sp>
        <p:nvSpPr>
          <p:cNvPr id="48" name="Freeform 15"/>
          <p:cNvSpPr>
            <a:spLocks/>
          </p:cNvSpPr>
          <p:nvPr/>
        </p:nvSpPr>
        <p:spPr bwMode="auto">
          <a:xfrm>
            <a:off x="4501630" y="2024489"/>
            <a:ext cx="293246" cy="386017"/>
          </a:xfrm>
          <a:custGeom>
            <a:avLst/>
            <a:gdLst>
              <a:gd name="T0" fmla="*/ 107 w 193"/>
              <a:gd name="T1" fmla="*/ 122 h 222"/>
              <a:gd name="T2" fmla="*/ 181 w 193"/>
              <a:gd name="T3" fmla="*/ 52 h 222"/>
              <a:gd name="T4" fmla="*/ 193 w 193"/>
              <a:gd name="T5" fmla="*/ 37 h 222"/>
              <a:gd name="T6" fmla="*/ 178 w 193"/>
              <a:gd name="T7" fmla="*/ 22 h 222"/>
              <a:gd name="T8" fmla="*/ 163 w 193"/>
              <a:gd name="T9" fmla="*/ 37 h 222"/>
              <a:gd name="T10" fmla="*/ 173 w 193"/>
              <a:gd name="T11" fmla="*/ 51 h 222"/>
              <a:gd name="T12" fmla="*/ 108 w 193"/>
              <a:gd name="T13" fmla="*/ 113 h 222"/>
              <a:gd name="T14" fmla="*/ 143 w 193"/>
              <a:gd name="T15" fmla="*/ 36 h 222"/>
              <a:gd name="T16" fmla="*/ 153 w 193"/>
              <a:gd name="T17" fmla="*/ 22 h 222"/>
              <a:gd name="T18" fmla="*/ 138 w 193"/>
              <a:gd name="T19" fmla="*/ 7 h 222"/>
              <a:gd name="T20" fmla="*/ 123 w 193"/>
              <a:gd name="T21" fmla="*/ 22 h 222"/>
              <a:gd name="T22" fmla="*/ 134 w 193"/>
              <a:gd name="T23" fmla="*/ 37 h 222"/>
              <a:gd name="T24" fmla="*/ 101 w 193"/>
              <a:gd name="T25" fmla="*/ 107 h 222"/>
              <a:gd name="T26" fmla="*/ 102 w 193"/>
              <a:gd name="T27" fmla="*/ 29 h 222"/>
              <a:gd name="T28" fmla="*/ 112 w 193"/>
              <a:gd name="T29" fmla="*/ 15 h 222"/>
              <a:gd name="T30" fmla="*/ 97 w 193"/>
              <a:gd name="T31" fmla="*/ 0 h 222"/>
              <a:gd name="T32" fmla="*/ 82 w 193"/>
              <a:gd name="T33" fmla="*/ 15 h 222"/>
              <a:gd name="T34" fmla="*/ 93 w 193"/>
              <a:gd name="T35" fmla="*/ 29 h 222"/>
              <a:gd name="T36" fmla="*/ 92 w 193"/>
              <a:gd name="T37" fmla="*/ 106 h 222"/>
              <a:gd name="T38" fmla="*/ 61 w 193"/>
              <a:gd name="T39" fmla="*/ 36 h 222"/>
              <a:gd name="T40" fmla="*/ 71 w 193"/>
              <a:gd name="T41" fmla="*/ 22 h 222"/>
              <a:gd name="T42" fmla="*/ 56 w 193"/>
              <a:gd name="T43" fmla="*/ 6 h 222"/>
              <a:gd name="T44" fmla="*/ 41 w 193"/>
              <a:gd name="T45" fmla="*/ 22 h 222"/>
              <a:gd name="T46" fmla="*/ 52 w 193"/>
              <a:gd name="T47" fmla="*/ 36 h 222"/>
              <a:gd name="T48" fmla="*/ 86 w 193"/>
              <a:gd name="T49" fmla="*/ 113 h 222"/>
              <a:gd name="T50" fmla="*/ 22 w 193"/>
              <a:gd name="T51" fmla="*/ 48 h 222"/>
              <a:gd name="T52" fmla="*/ 31 w 193"/>
              <a:gd name="T53" fmla="*/ 35 h 222"/>
              <a:gd name="T54" fmla="*/ 16 w 193"/>
              <a:gd name="T55" fmla="*/ 20 h 222"/>
              <a:gd name="T56" fmla="*/ 0 w 193"/>
              <a:gd name="T57" fmla="*/ 35 h 222"/>
              <a:gd name="T58" fmla="*/ 13 w 193"/>
              <a:gd name="T59" fmla="*/ 50 h 222"/>
              <a:gd name="T60" fmla="*/ 88 w 193"/>
              <a:gd name="T61" fmla="*/ 122 h 222"/>
              <a:gd name="T62" fmla="*/ 91 w 193"/>
              <a:gd name="T63" fmla="*/ 125 h 222"/>
              <a:gd name="T64" fmla="*/ 92 w 193"/>
              <a:gd name="T65" fmla="*/ 130 h 222"/>
              <a:gd name="T66" fmla="*/ 92 w 193"/>
              <a:gd name="T67" fmla="*/ 136 h 222"/>
              <a:gd name="T68" fmla="*/ 91 w 193"/>
              <a:gd name="T69" fmla="*/ 152 h 222"/>
              <a:gd name="T70" fmla="*/ 91 w 193"/>
              <a:gd name="T71" fmla="*/ 167 h 222"/>
              <a:gd name="T72" fmla="*/ 65 w 193"/>
              <a:gd name="T73" fmla="*/ 143 h 222"/>
              <a:gd name="T74" fmla="*/ 23 w 193"/>
              <a:gd name="T75" fmla="*/ 139 h 222"/>
              <a:gd name="T76" fmla="*/ 52 w 193"/>
              <a:gd name="T77" fmla="*/ 169 h 222"/>
              <a:gd name="T78" fmla="*/ 90 w 193"/>
              <a:gd name="T79" fmla="*/ 174 h 222"/>
              <a:gd name="T80" fmla="*/ 87 w 193"/>
              <a:gd name="T81" fmla="*/ 206 h 222"/>
              <a:gd name="T82" fmla="*/ 84 w 193"/>
              <a:gd name="T83" fmla="*/ 222 h 222"/>
              <a:gd name="T84" fmla="*/ 111 w 193"/>
              <a:gd name="T85" fmla="*/ 222 h 222"/>
              <a:gd name="T86" fmla="*/ 108 w 193"/>
              <a:gd name="T87" fmla="*/ 206 h 222"/>
              <a:gd name="T88" fmla="*/ 105 w 193"/>
              <a:gd name="T89" fmla="*/ 177 h 222"/>
              <a:gd name="T90" fmla="*/ 148 w 193"/>
              <a:gd name="T91" fmla="*/ 175 h 222"/>
              <a:gd name="T92" fmla="*/ 186 w 193"/>
              <a:gd name="T93" fmla="*/ 141 h 222"/>
              <a:gd name="T94" fmla="*/ 135 w 193"/>
              <a:gd name="T95" fmla="*/ 142 h 222"/>
              <a:gd name="T96" fmla="*/ 104 w 193"/>
              <a:gd name="T97" fmla="*/ 165 h 222"/>
              <a:gd name="T98" fmla="*/ 104 w 193"/>
              <a:gd name="T99" fmla="*/ 152 h 222"/>
              <a:gd name="T100" fmla="*/ 103 w 193"/>
              <a:gd name="T101" fmla="*/ 136 h 222"/>
              <a:gd name="T102" fmla="*/ 103 w 193"/>
              <a:gd name="T103" fmla="*/ 130 h 222"/>
              <a:gd name="T104" fmla="*/ 104 w 193"/>
              <a:gd name="T105" fmla="*/ 125 h 222"/>
              <a:gd name="T106" fmla="*/ 107 w 193"/>
              <a:gd name="T107" fmla="*/ 1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3" h="222">
                <a:moveTo>
                  <a:pt x="107" y="122"/>
                </a:moveTo>
                <a:cubicBezTo>
                  <a:pt x="145" y="118"/>
                  <a:pt x="175" y="89"/>
                  <a:pt x="181" y="52"/>
                </a:cubicBezTo>
                <a:cubicBezTo>
                  <a:pt x="188" y="51"/>
                  <a:pt x="193" y="45"/>
                  <a:pt x="193" y="37"/>
                </a:cubicBezTo>
                <a:cubicBezTo>
                  <a:pt x="193" y="29"/>
                  <a:pt x="187" y="22"/>
                  <a:pt x="178" y="22"/>
                </a:cubicBezTo>
                <a:cubicBezTo>
                  <a:pt x="170" y="22"/>
                  <a:pt x="163" y="29"/>
                  <a:pt x="163" y="37"/>
                </a:cubicBezTo>
                <a:cubicBezTo>
                  <a:pt x="163" y="44"/>
                  <a:pt x="167" y="49"/>
                  <a:pt x="173" y="51"/>
                </a:cubicBezTo>
                <a:cubicBezTo>
                  <a:pt x="166" y="83"/>
                  <a:pt x="140" y="108"/>
                  <a:pt x="108" y="113"/>
                </a:cubicBezTo>
                <a:cubicBezTo>
                  <a:pt x="131" y="85"/>
                  <a:pt x="140" y="57"/>
                  <a:pt x="143" y="36"/>
                </a:cubicBezTo>
                <a:cubicBezTo>
                  <a:pt x="149" y="34"/>
                  <a:pt x="153" y="29"/>
                  <a:pt x="153" y="22"/>
                </a:cubicBezTo>
                <a:cubicBezTo>
                  <a:pt x="153" y="14"/>
                  <a:pt x="146" y="7"/>
                  <a:pt x="138" y="7"/>
                </a:cubicBezTo>
                <a:cubicBezTo>
                  <a:pt x="130" y="7"/>
                  <a:pt x="123" y="13"/>
                  <a:pt x="123" y="22"/>
                </a:cubicBezTo>
                <a:cubicBezTo>
                  <a:pt x="122" y="29"/>
                  <a:pt x="127" y="35"/>
                  <a:pt x="134" y="37"/>
                </a:cubicBezTo>
                <a:cubicBezTo>
                  <a:pt x="131" y="55"/>
                  <a:pt x="122" y="82"/>
                  <a:pt x="101" y="107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08" y="27"/>
                  <a:pt x="112" y="22"/>
                  <a:pt x="112" y="15"/>
                </a:cubicBezTo>
                <a:cubicBezTo>
                  <a:pt x="112" y="7"/>
                  <a:pt x="105" y="0"/>
                  <a:pt x="97" y="0"/>
                </a:cubicBezTo>
                <a:cubicBezTo>
                  <a:pt x="89" y="0"/>
                  <a:pt x="82" y="6"/>
                  <a:pt x="82" y="15"/>
                </a:cubicBezTo>
                <a:cubicBezTo>
                  <a:pt x="82" y="22"/>
                  <a:pt x="86" y="27"/>
                  <a:pt x="93" y="29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72" y="81"/>
                  <a:pt x="63" y="55"/>
                  <a:pt x="61" y="36"/>
                </a:cubicBezTo>
                <a:cubicBezTo>
                  <a:pt x="67" y="34"/>
                  <a:pt x="71" y="29"/>
                  <a:pt x="71" y="22"/>
                </a:cubicBezTo>
                <a:cubicBezTo>
                  <a:pt x="71" y="13"/>
                  <a:pt x="65" y="7"/>
                  <a:pt x="56" y="6"/>
                </a:cubicBezTo>
                <a:cubicBezTo>
                  <a:pt x="48" y="6"/>
                  <a:pt x="41" y="13"/>
                  <a:pt x="41" y="22"/>
                </a:cubicBezTo>
                <a:cubicBezTo>
                  <a:pt x="41" y="28"/>
                  <a:pt x="45" y="34"/>
                  <a:pt x="52" y="36"/>
                </a:cubicBezTo>
                <a:cubicBezTo>
                  <a:pt x="54" y="56"/>
                  <a:pt x="63" y="85"/>
                  <a:pt x="86" y="113"/>
                </a:cubicBezTo>
                <a:cubicBezTo>
                  <a:pt x="53" y="108"/>
                  <a:pt x="27" y="81"/>
                  <a:pt x="22" y="48"/>
                </a:cubicBezTo>
                <a:cubicBezTo>
                  <a:pt x="27" y="46"/>
                  <a:pt x="31" y="41"/>
                  <a:pt x="31" y="35"/>
                </a:cubicBezTo>
                <a:cubicBezTo>
                  <a:pt x="31" y="26"/>
                  <a:pt x="24" y="20"/>
                  <a:pt x="16" y="20"/>
                </a:cubicBezTo>
                <a:cubicBezTo>
                  <a:pt x="7" y="20"/>
                  <a:pt x="1" y="26"/>
                  <a:pt x="0" y="35"/>
                </a:cubicBezTo>
                <a:cubicBezTo>
                  <a:pt x="0" y="42"/>
                  <a:pt x="6" y="48"/>
                  <a:pt x="13" y="50"/>
                </a:cubicBezTo>
                <a:cubicBezTo>
                  <a:pt x="19" y="88"/>
                  <a:pt x="49" y="117"/>
                  <a:pt x="88" y="122"/>
                </a:cubicBezTo>
                <a:cubicBezTo>
                  <a:pt x="89" y="123"/>
                  <a:pt x="90" y="124"/>
                  <a:pt x="91" y="125"/>
                </a:cubicBezTo>
                <a:cubicBezTo>
                  <a:pt x="92" y="126"/>
                  <a:pt x="92" y="128"/>
                  <a:pt x="92" y="130"/>
                </a:cubicBezTo>
                <a:cubicBezTo>
                  <a:pt x="92" y="132"/>
                  <a:pt x="92" y="134"/>
                  <a:pt x="92" y="136"/>
                </a:cubicBezTo>
                <a:cubicBezTo>
                  <a:pt x="92" y="141"/>
                  <a:pt x="92" y="146"/>
                  <a:pt x="91" y="152"/>
                </a:cubicBezTo>
                <a:cubicBezTo>
                  <a:pt x="91" y="157"/>
                  <a:pt x="91" y="162"/>
                  <a:pt x="91" y="167"/>
                </a:cubicBezTo>
                <a:cubicBezTo>
                  <a:pt x="86" y="160"/>
                  <a:pt x="78" y="149"/>
                  <a:pt x="65" y="143"/>
                </a:cubicBezTo>
                <a:cubicBezTo>
                  <a:pt x="45" y="133"/>
                  <a:pt x="23" y="139"/>
                  <a:pt x="23" y="139"/>
                </a:cubicBezTo>
                <a:cubicBezTo>
                  <a:pt x="23" y="139"/>
                  <a:pt x="32" y="160"/>
                  <a:pt x="52" y="169"/>
                </a:cubicBezTo>
                <a:cubicBezTo>
                  <a:pt x="67" y="177"/>
                  <a:pt x="83" y="175"/>
                  <a:pt x="90" y="174"/>
                </a:cubicBezTo>
                <a:cubicBezTo>
                  <a:pt x="89" y="186"/>
                  <a:pt x="88" y="197"/>
                  <a:pt x="87" y="206"/>
                </a:cubicBezTo>
                <a:cubicBezTo>
                  <a:pt x="86" y="215"/>
                  <a:pt x="84" y="222"/>
                  <a:pt x="84" y="222"/>
                </a:cubicBezTo>
                <a:cubicBezTo>
                  <a:pt x="111" y="222"/>
                  <a:pt x="111" y="222"/>
                  <a:pt x="111" y="222"/>
                </a:cubicBezTo>
                <a:cubicBezTo>
                  <a:pt x="111" y="222"/>
                  <a:pt x="109" y="215"/>
                  <a:pt x="108" y="206"/>
                </a:cubicBezTo>
                <a:cubicBezTo>
                  <a:pt x="107" y="198"/>
                  <a:pt x="106" y="188"/>
                  <a:pt x="105" y="177"/>
                </a:cubicBezTo>
                <a:cubicBezTo>
                  <a:pt x="115" y="179"/>
                  <a:pt x="132" y="181"/>
                  <a:pt x="148" y="175"/>
                </a:cubicBezTo>
                <a:cubicBezTo>
                  <a:pt x="172" y="166"/>
                  <a:pt x="186" y="141"/>
                  <a:pt x="186" y="141"/>
                </a:cubicBezTo>
                <a:cubicBezTo>
                  <a:pt x="186" y="141"/>
                  <a:pt x="159" y="132"/>
                  <a:pt x="135" y="142"/>
                </a:cubicBezTo>
                <a:cubicBezTo>
                  <a:pt x="121" y="147"/>
                  <a:pt x="111" y="157"/>
                  <a:pt x="104" y="165"/>
                </a:cubicBezTo>
                <a:cubicBezTo>
                  <a:pt x="104" y="161"/>
                  <a:pt x="104" y="157"/>
                  <a:pt x="104" y="152"/>
                </a:cubicBezTo>
                <a:cubicBezTo>
                  <a:pt x="103" y="146"/>
                  <a:pt x="103" y="141"/>
                  <a:pt x="103" y="136"/>
                </a:cubicBezTo>
                <a:cubicBezTo>
                  <a:pt x="103" y="134"/>
                  <a:pt x="103" y="132"/>
                  <a:pt x="103" y="130"/>
                </a:cubicBezTo>
                <a:cubicBezTo>
                  <a:pt x="103" y="128"/>
                  <a:pt x="103" y="126"/>
                  <a:pt x="104" y="125"/>
                </a:cubicBezTo>
                <a:cubicBezTo>
                  <a:pt x="105" y="124"/>
                  <a:pt x="106" y="123"/>
                  <a:pt x="107" y="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grpSp>
        <p:nvGrpSpPr>
          <p:cNvPr id="49" name="Group 380"/>
          <p:cNvGrpSpPr>
            <a:grpSpLocks noChangeAspect="1"/>
          </p:cNvGrpSpPr>
          <p:nvPr/>
        </p:nvGrpSpPr>
        <p:grpSpPr bwMode="auto">
          <a:xfrm>
            <a:off x="1657563" y="4059109"/>
            <a:ext cx="367631" cy="367631"/>
            <a:chOff x="7362" y="1207"/>
            <a:chExt cx="340" cy="340"/>
          </a:xfrm>
          <a:solidFill>
            <a:schemeClr val="bg1"/>
          </a:solidFill>
        </p:grpSpPr>
        <p:sp>
          <p:nvSpPr>
            <p:cNvPr id="50" name="Freeform 381"/>
            <p:cNvSpPr>
              <a:spLocks noEditPoints="1"/>
            </p:cNvSpPr>
            <p:nvPr/>
          </p:nvSpPr>
          <p:spPr bwMode="auto">
            <a:xfrm>
              <a:off x="7482" y="1271"/>
              <a:ext cx="99" cy="219"/>
            </a:xfrm>
            <a:custGeom>
              <a:avLst/>
              <a:gdLst>
                <a:gd name="T0" fmla="*/ 149 w 149"/>
                <a:gd name="T1" fmla="*/ 224 h 330"/>
                <a:gd name="T2" fmla="*/ 85 w 149"/>
                <a:gd name="T3" fmla="*/ 150 h 330"/>
                <a:gd name="T4" fmla="*/ 85 w 149"/>
                <a:gd name="T5" fmla="*/ 44 h 330"/>
                <a:gd name="T6" fmla="*/ 121 w 149"/>
                <a:gd name="T7" fmla="*/ 69 h 330"/>
                <a:gd name="T8" fmla="*/ 135 w 149"/>
                <a:gd name="T9" fmla="*/ 73 h 330"/>
                <a:gd name="T10" fmla="*/ 139 w 149"/>
                <a:gd name="T11" fmla="*/ 58 h 330"/>
                <a:gd name="T12" fmla="*/ 85 w 149"/>
                <a:gd name="T13" fmla="*/ 22 h 330"/>
                <a:gd name="T14" fmla="*/ 85 w 149"/>
                <a:gd name="T15" fmla="*/ 10 h 330"/>
                <a:gd name="T16" fmla="*/ 75 w 149"/>
                <a:gd name="T17" fmla="*/ 0 h 330"/>
                <a:gd name="T18" fmla="*/ 64 w 149"/>
                <a:gd name="T19" fmla="*/ 10 h 330"/>
                <a:gd name="T20" fmla="*/ 64 w 149"/>
                <a:gd name="T21" fmla="*/ 22 h 330"/>
                <a:gd name="T22" fmla="*/ 0 w 149"/>
                <a:gd name="T23" fmla="*/ 96 h 330"/>
                <a:gd name="T24" fmla="*/ 64 w 149"/>
                <a:gd name="T25" fmla="*/ 169 h 330"/>
                <a:gd name="T26" fmla="*/ 64 w 149"/>
                <a:gd name="T27" fmla="*/ 276 h 330"/>
                <a:gd name="T28" fmla="*/ 24 w 149"/>
                <a:gd name="T29" fmla="*/ 241 h 330"/>
                <a:gd name="T30" fmla="*/ 11 w 149"/>
                <a:gd name="T31" fmla="*/ 235 h 330"/>
                <a:gd name="T32" fmla="*/ 4 w 149"/>
                <a:gd name="T33" fmla="*/ 249 h 330"/>
                <a:gd name="T34" fmla="*/ 64 w 149"/>
                <a:gd name="T35" fmla="*/ 297 h 330"/>
                <a:gd name="T36" fmla="*/ 64 w 149"/>
                <a:gd name="T37" fmla="*/ 320 h 330"/>
                <a:gd name="T38" fmla="*/ 75 w 149"/>
                <a:gd name="T39" fmla="*/ 330 h 330"/>
                <a:gd name="T40" fmla="*/ 85 w 149"/>
                <a:gd name="T41" fmla="*/ 320 h 330"/>
                <a:gd name="T42" fmla="*/ 85 w 149"/>
                <a:gd name="T43" fmla="*/ 297 h 330"/>
                <a:gd name="T44" fmla="*/ 149 w 149"/>
                <a:gd name="T45" fmla="*/ 224 h 330"/>
                <a:gd name="T46" fmla="*/ 21 w 149"/>
                <a:gd name="T47" fmla="*/ 96 h 330"/>
                <a:gd name="T48" fmla="*/ 64 w 149"/>
                <a:gd name="T49" fmla="*/ 43 h 330"/>
                <a:gd name="T50" fmla="*/ 64 w 149"/>
                <a:gd name="T51" fmla="*/ 148 h 330"/>
                <a:gd name="T52" fmla="*/ 21 w 149"/>
                <a:gd name="T53" fmla="*/ 96 h 330"/>
                <a:gd name="T54" fmla="*/ 85 w 149"/>
                <a:gd name="T55" fmla="*/ 276 h 330"/>
                <a:gd name="T56" fmla="*/ 85 w 149"/>
                <a:gd name="T57" fmla="*/ 171 h 330"/>
                <a:gd name="T58" fmla="*/ 128 w 149"/>
                <a:gd name="T59" fmla="*/ 224 h 330"/>
                <a:gd name="T60" fmla="*/ 85 w 149"/>
                <a:gd name="T61" fmla="*/ 27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330">
                  <a:moveTo>
                    <a:pt x="149" y="224"/>
                  </a:moveTo>
                  <a:cubicBezTo>
                    <a:pt x="149" y="186"/>
                    <a:pt x="121" y="155"/>
                    <a:pt x="85" y="150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00" y="47"/>
                    <a:pt x="113" y="56"/>
                    <a:pt x="121" y="69"/>
                  </a:cubicBezTo>
                  <a:cubicBezTo>
                    <a:pt x="124" y="74"/>
                    <a:pt x="130" y="76"/>
                    <a:pt x="135" y="73"/>
                  </a:cubicBezTo>
                  <a:cubicBezTo>
                    <a:pt x="141" y="70"/>
                    <a:pt x="142" y="63"/>
                    <a:pt x="139" y="58"/>
                  </a:cubicBezTo>
                  <a:cubicBezTo>
                    <a:pt x="128" y="38"/>
                    <a:pt x="108" y="25"/>
                    <a:pt x="85" y="2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4"/>
                    <a:pt x="81" y="0"/>
                    <a:pt x="75" y="0"/>
                  </a:cubicBezTo>
                  <a:cubicBezTo>
                    <a:pt x="69" y="0"/>
                    <a:pt x="64" y="4"/>
                    <a:pt x="64" y="1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28" y="27"/>
                    <a:pt x="0" y="58"/>
                    <a:pt x="0" y="96"/>
                  </a:cubicBezTo>
                  <a:cubicBezTo>
                    <a:pt x="0" y="133"/>
                    <a:pt x="28" y="164"/>
                    <a:pt x="64" y="169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46" y="272"/>
                    <a:pt x="31" y="259"/>
                    <a:pt x="24" y="241"/>
                  </a:cubicBezTo>
                  <a:cubicBezTo>
                    <a:pt x="22" y="236"/>
                    <a:pt x="16" y="233"/>
                    <a:pt x="11" y="235"/>
                  </a:cubicBezTo>
                  <a:cubicBezTo>
                    <a:pt x="5" y="237"/>
                    <a:pt x="2" y="243"/>
                    <a:pt x="4" y="249"/>
                  </a:cubicBezTo>
                  <a:cubicBezTo>
                    <a:pt x="14" y="275"/>
                    <a:pt x="37" y="294"/>
                    <a:pt x="64" y="297"/>
                  </a:cubicBezTo>
                  <a:cubicBezTo>
                    <a:pt x="64" y="320"/>
                    <a:pt x="64" y="320"/>
                    <a:pt x="64" y="320"/>
                  </a:cubicBezTo>
                  <a:cubicBezTo>
                    <a:pt x="64" y="326"/>
                    <a:pt x="69" y="330"/>
                    <a:pt x="75" y="330"/>
                  </a:cubicBezTo>
                  <a:cubicBezTo>
                    <a:pt x="81" y="330"/>
                    <a:pt x="85" y="326"/>
                    <a:pt x="85" y="320"/>
                  </a:cubicBezTo>
                  <a:cubicBezTo>
                    <a:pt x="85" y="297"/>
                    <a:pt x="85" y="297"/>
                    <a:pt x="85" y="297"/>
                  </a:cubicBezTo>
                  <a:cubicBezTo>
                    <a:pt x="121" y="292"/>
                    <a:pt x="149" y="261"/>
                    <a:pt x="149" y="224"/>
                  </a:cubicBezTo>
                  <a:close/>
                  <a:moveTo>
                    <a:pt x="21" y="96"/>
                  </a:moveTo>
                  <a:cubicBezTo>
                    <a:pt x="21" y="70"/>
                    <a:pt x="40" y="48"/>
                    <a:pt x="64" y="43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40" y="143"/>
                    <a:pt x="21" y="121"/>
                    <a:pt x="21" y="96"/>
                  </a:cubicBezTo>
                  <a:close/>
                  <a:moveTo>
                    <a:pt x="85" y="276"/>
                  </a:moveTo>
                  <a:cubicBezTo>
                    <a:pt x="85" y="171"/>
                    <a:pt x="85" y="171"/>
                    <a:pt x="85" y="171"/>
                  </a:cubicBezTo>
                  <a:cubicBezTo>
                    <a:pt x="110" y="176"/>
                    <a:pt x="128" y="198"/>
                    <a:pt x="128" y="224"/>
                  </a:cubicBezTo>
                  <a:cubicBezTo>
                    <a:pt x="128" y="249"/>
                    <a:pt x="110" y="271"/>
                    <a:pt x="85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82"/>
            <p:cNvSpPr>
              <a:spLocks noEditPoints="1"/>
            </p:cNvSpPr>
            <p:nvPr/>
          </p:nvSpPr>
          <p:spPr bwMode="auto">
            <a:xfrm>
              <a:off x="7362" y="120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 bwMode="auto">
          <a:xfrm>
            <a:off x="2581196" y="3252024"/>
            <a:ext cx="369021" cy="369021"/>
            <a:chOff x="1925" y="6"/>
            <a:chExt cx="340" cy="340"/>
          </a:xfrm>
          <a:solidFill>
            <a:schemeClr val="bg1"/>
          </a:solidFill>
        </p:grpSpPr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2017" y="70"/>
              <a:ext cx="156" cy="212"/>
            </a:xfrm>
            <a:custGeom>
              <a:avLst/>
              <a:gdLst>
                <a:gd name="T0" fmla="*/ 90 w 235"/>
                <a:gd name="T1" fmla="*/ 215 h 320"/>
                <a:gd name="T2" fmla="*/ 107 w 235"/>
                <a:gd name="T3" fmla="*/ 224 h 320"/>
                <a:gd name="T4" fmla="*/ 96 w 235"/>
                <a:gd name="T5" fmla="*/ 234 h 320"/>
                <a:gd name="T6" fmla="*/ 92 w 235"/>
                <a:gd name="T7" fmla="*/ 276 h 320"/>
                <a:gd name="T8" fmla="*/ 106 w 235"/>
                <a:gd name="T9" fmla="*/ 270 h 320"/>
                <a:gd name="T10" fmla="*/ 92 w 235"/>
                <a:gd name="T11" fmla="*/ 257 h 320"/>
                <a:gd name="T12" fmla="*/ 87 w 235"/>
                <a:gd name="T13" fmla="*/ 270 h 320"/>
                <a:gd name="T14" fmla="*/ 58 w 235"/>
                <a:gd name="T15" fmla="*/ 233 h 320"/>
                <a:gd name="T16" fmla="*/ 61 w 235"/>
                <a:gd name="T17" fmla="*/ 216 h 320"/>
                <a:gd name="T18" fmla="*/ 44 w 235"/>
                <a:gd name="T19" fmla="*/ 228 h 320"/>
                <a:gd name="T20" fmla="*/ 63 w 235"/>
                <a:gd name="T21" fmla="*/ 185 h 320"/>
                <a:gd name="T22" fmla="*/ 58 w 235"/>
                <a:gd name="T23" fmla="*/ 171 h 320"/>
                <a:gd name="T24" fmla="*/ 43 w 235"/>
                <a:gd name="T25" fmla="*/ 181 h 320"/>
                <a:gd name="T26" fmla="*/ 96 w 235"/>
                <a:gd name="T27" fmla="*/ 192 h 320"/>
                <a:gd name="T28" fmla="*/ 106 w 235"/>
                <a:gd name="T29" fmla="*/ 177 h 320"/>
                <a:gd name="T30" fmla="*/ 86 w 235"/>
                <a:gd name="T31" fmla="*/ 181 h 320"/>
                <a:gd name="T32" fmla="*/ 92 w 235"/>
                <a:gd name="T33" fmla="*/ 148 h 320"/>
                <a:gd name="T34" fmla="*/ 107 w 235"/>
                <a:gd name="T35" fmla="*/ 138 h 320"/>
                <a:gd name="T36" fmla="*/ 98 w 235"/>
                <a:gd name="T37" fmla="*/ 128 h 320"/>
                <a:gd name="T38" fmla="*/ 87 w 235"/>
                <a:gd name="T39" fmla="*/ 142 h 320"/>
                <a:gd name="T40" fmla="*/ 58 w 235"/>
                <a:gd name="T41" fmla="*/ 148 h 320"/>
                <a:gd name="T42" fmla="*/ 61 w 235"/>
                <a:gd name="T43" fmla="*/ 131 h 320"/>
                <a:gd name="T44" fmla="*/ 52 w 235"/>
                <a:gd name="T45" fmla="*/ 128 h 320"/>
                <a:gd name="T46" fmla="*/ 43 w 235"/>
                <a:gd name="T47" fmla="*/ 138 h 320"/>
                <a:gd name="T48" fmla="*/ 54 w 235"/>
                <a:gd name="T49" fmla="*/ 106 h 320"/>
                <a:gd name="T50" fmla="*/ 61 w 235"/>
                <a:gd name="T51" fmla="*/ 88 h 320"/>
                <a:gd name="T52" fmla="*/ 48 w 235"/>
                <a:gd name="T53" fmla="*/ 87 h 320"/>
                <a:gd name="T54" fmla="*/ 46 w 235"/>
                <a:gd name="T55" fmla="*/ 103 h 320"/>
                <a:gd name="T56" fmla="*/ 100 w 235"/>
                <a:gd name="T57" fmla="*/ 105 h 320"/>
                <a:gd name="T58" fmla="*/ 104 w 235"/>
                <a:gd name="T59" fmla="*/ 88 h 320"/>
                <a:gd name="T60" fmla="*/ 86 w 235"/>
                <a:gd name="T61" fmla="*/ 96 h 320"/>
                <a:gd name="T62" fmla="*/ 100 w 235"/>
                <a:gd name="T63" fmla="*/ 63 h 320"/>
                <a:gd name="T64" fmla="*/ 106 w 235"/>
                <a:gd name="T65" fmla="*/ 49 h 320"/>
                <a:gd name="T66" fmla="*/ 87 w 235"/>
                <a:gd name="T67" fmla="*/ 49 h 320"/>
                <a:gd name="T68" fmla="*/ 50 w 235"/>
                <a:gd name="T69" fmla="*/ 63 h 320"/>
                <a:gd name="T70" fmla="*/ 63 w 235"/>
                <a:gd name="T71" fmla="*/ 49 h 320"/>
                <a:gd name="T72" fmla="*/ 43 w 235"/>
                <a:gd name="T73" fmla="*/ 53 h 320"/>
                <a:gd name="T74" fmla="*/ 182 w 235"/>
                <a:gd name="T75" fmla="*/ 234 h 320"/>
                <a:gd name="T76" fmla="*/ 191 w 235"/>
                <a:gd name="T77" fmla="*/ 220 h 320"/>
                <a:gd name="T78" fmla="*/ 184 w 235"/>
                <a:gd name="T79" fmla="*/ 213 h 320"/>
                <a:gd name="T80" fmla="*/ 174 w 235"/>
                <a:gd name="T81" fmla="*/ 216 h 320"/>
                <a:gd name="T82" fmla="*/ 174 w 235"/>
                <a:gd name="T83" fmla="*/ 231 h 320"/>
                <a:gd name="T84" fmla="*/ 186 w 235"/>
                <a:gd name="T85" fmla="*/ 191 h 320"/>
                <a:gd name="T86" fmla="*/ 191 w 235"/>
                <a:gd name="T87" fmla="*/ 177 h 320"/>
                <a:gd name="T88" fmla="*/ 174 w 235"/>
                <a:gd name="T89" fmla="*/ 173 h 320"/>
                <a:gd name="T90" fmla="*/ 174 w 235"/>
                <a:gd name="T91" fmla="*/ 189 h 320"/>
                <a:gd name="T92" fmla="*/ 186 w 235"/>
                <a:gd name="T93" fmla="*/ 148 h 320"/>
                <a:gd name="T94" fmla="*/ 189 w 235"/>
                <a:gd name="T95" fmla="*/ 131 h 320"/>
                <a:gd name="T96" fmla="*/ 174 w 235"/>
                <a:gd name="T97" fmla="*/ 131 h 320"/>
                <a:gd name="T98" fmla="*/ 235 w 235"/>
                <a:gd name="T99" fmla="*/ 96 h 320"/>
                <a:gd name="T100" fmla="*/ 0 w 235"/>
                <a:gd name="T101" fmla="*/ 309 h 320"/>
                <a:gd name="T102" fmla="*/ 150 w 235"/>
                <a:gd name="T103" fmla="*/ 10 h 320"/>
                <a:gd name="T104" fmla="*/ 22 w 235"/>
                <a:gd name="T105" fmla="*/ 298 h 320"/>
                <a:gd name="T106" fmla="*/ 64 w 235"/>
                <a:gd name="T107" fmla="*/ 266 h 320"/>
                <a:gd name="T108" fmla="*/ 22 w 235"/>
                <a:gd name="T109" fmla="*/ 21 h 320"/>
                <a:gd name="T110" fmla="*/ 150 w 235"/>
                <a:gd name="T111" fmla="*/ 298 h 320"/>
                <a:gd name="T112" fmla="*/ 192 w 235"/>
                <a:gd name="T113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5" h="320">
                  <a:moveTo>
                    <a:pt x="87" y="228"/>
                  </a:moveTo>
                  <a:cubicBezTo>
                    <a:pt x="86" y="226"/>
                    <a:pt x="86" y="225"/>
                    <a:pt x="86" y="224"/>
                  </a:cubicBezTo>
                  <a:cubicBezTo>
                    <a:pt x="86" y="221"/>
                    <a:pt x="87" y="218"/>
                    <a:pt x="89" y="216"/>
                  </a:cubicBezTo>
                  <a:cubicBezTo>
                    <a:pt x="89" y="216"/>
                    <a:pt x="90" y="215"/>
                    <a:pt x="90" y="215"/>
                  </a:cubicBezTo>
                  <a:cubicBezTo>
                    <a:pt x="91" y="214"/>
                    <a:pt x="92" y="214"/>
                    <a:pt x="92" y="214"/>
                  </a:cubicBezTo>
                  <a:cubicBezTo>
                    <a:pt x="93" y="214"/>
                    <a:pt x="94" y="213"/>
                    <a:pt x="94" y="213"/>
                  </a:cubicBezTo>
                  <a:cubicBezTo>
                    <a:pt x="98" y="212"/>
                    <a:pt x="101" y="214"/>
                    <a:pt x="104" y="216"/>
                  </a:cubicBezTo>
                  <a:cubicBezTo>
                    <a:pt x="106" y="218"/>
                    <a:pt x="107" y="221"/>
                    <a:pt x="107" y="224"/>
                  </a:cubicBezTo>
                  <a:cubicBezTo>
                    <a:pt x="107" y="225"/>
                    <a:pt x="107" y="226"/>
                    <a:pt x="106" y="228"/>
                  </a:cubicBezTo>
                  <a:cubicBezTo>
                    <a:pt x="106" y="229"/>
                    <a:pt x="105" y="230"/>
                    <a:pt x="104" y="231"/>
                  </a:cubicBezTo>
                  <a:cubicBezTo>
                    <a:pt x="103" y="232"/>
                    <a:pt x="102" y="233"/>
                    <a:pt x="100" y="233"/>
                  </a:cubicBezTo>
                  <a:cubicBezTo>
                    <a:pt x="99" y="234"/>
                    <a:pt x="98" y="234"/>
                    <a:pt x="96" y="234"/>
                  </a:cubicBezTo>
                  <a:cubicBezTo>
                    <a:pt x="93" y="234"/>
                    <a:pt x="91" y="233"/>
                    <a:pt x="89" y="231"/>
                  </a:cubicBezTo>
                  <a:cubicBezTo>
                    <a:pt x="88" y="230"/>
                    <a:pt x="87" y="229"/>
                    <a:pt x="87" y="228"/>
                  </a:cubicBezTo>
                  <a:close/>
                  <a:moveTo>
                    <a:pt x="89" y="274"/>
                  </a:moveTo>
                  <a:cubicBezTo>
                    <a:pt x="90" y="275"/>
                    <a:pt x="91" y="276"/>
                    <a:pt x="92" y="276"/>
                  </a:cubicBezTo>
                  <a:cubicBezTo>
                    <a:pt x="94" y="277"/>
                    <a:pt x="95" y="277"/>
                    <a:pt x="96" y="277"/>
                  </a:cubicBezTo>
                  <a:cubicBezTo>
                    <a:pt x="98" y="277"/>
                    <a:pt x="99" y="277"/>
                    <a:pt x="100" y="276"/>
                  </a:cubicBezTo>
                  <a:cubicBezTo>
                    <a:pt x="102" y="276"/>
                    <a:pt x="103" y="275"/>
                    <a:pt x="104" y="274"/>
                  </a:cubicBezTo>
                  <a:cubicBezTo>
                    <a:pt x="105" y="273"/>
                    <a:pt x="106" y="272"/>
                    <a:pt x="106" y="270"/>
                  </a:cubicBezTo>
                  <a:cubicBezTo>
                    <a:pt x="107" y="269"/>
                    <a:pt x="107" y="268"/>
                    <a:pt x="107" y="266"/>
                  </a:cubicBezTo>
                  <a:cubicBezTo>
                    <a:pt x="107" y="265"/>
                    <a:pt x="107" y="264"/>
                    <a:pt x="106" y="262"/>
                  </a:cubicBezTo>
                  <a:cubicBezTo>
                    <a:pt x="106" y="261"/>
                    <a:pt x="105" y="260"/>
                    <a:pt x="104" y="259"/>
                  </a:cubicBezTo>
                  <a:cubicBezTo>
                    <a:pt x="101" y="256"/>
                    <a:pt x="96" y="255"/>
                    <a:pt x="92" y="257"/>
                  </a:cubicBezTo>
                  <a:cubicBezTo>
                    <a:pt x="91" y="257"/>
                    <a:pt x="90" y="258"/>
                    <a:pt x="89" y="259"/>
                  </a:cubicBezTo>
                  <a:cubicBezTo>
                    <a:pt x="88" y="260"/>
                    <a:pt x="87" y="261"/>
                    <a:pt x="87" y="262"/>
                  </a:cubicBezTo>
                  <a:cubicBezTo>
                    <a:pt x="86" y="264"/>
                    <a:pt x="86" y="265"/>
                    <a:pt x="86" y="266"/>
                  </a:cubicBezTo>
                  <a:cubicBezTo>
                    <a:pt x="86" y="268"/>
                    <a:pt x="86" y="269"/>
                    <a:pt x="87" y="270"/>
                  </a:cubicBezTo>
                  <a:cubicBezTo>
                    <a:pt x="87" y="272"/>
                    <a:pt x="88" y="273"/>
                    <a:pt x="89" y="274"/>
                  </a:cubicBezTo>
                  <a:close/>
                  <a:moveTo>
                    <a:pt x="46" y="231"/>
                  </a:moveTo>
                  <a:cubicBezTo>
                    <a:pt x="48" y="233"/>
                    <a:pt x="51" y="234"/>
                    <a:pt x="54" y="234"/>
                  </a:cubicBezTo>
                  <a:cubicBezTo>
                    <a:pt x="55" y="234"/>
                    <a:pt x="56" y="234"/>
                    <a:pt x="58" y="233"/>
                  </a:cubicBezTo>
                  <a:cubicBezTo>
                    <a:pt x="59" y="233"/>
                    <a:pt x="60" y="232"/>
                    <a:pt x="61" y="231"/>
                  </a:cubicBezTo>
                  <a:cubicBezTo>
                    <a:pt x="62" y="230"/>
                    <a:pt x="63" y="229"/>
                    <a:pt x="63" y="228"/>
                  </a:cubicBezTo>
                  <a:cubicBezTo>
                    <a:pt x="64" y="226"/>
                    <a:pt x="64" y="225"/>
                    <a:pt x="64" y="224"/>
                  </a:cubicBezTo>
                  <a:cubicBezTo>
                    <a:pt x="64" y="221"/>
                    <a:pt x="63" y="218"/>
                    <a:pt x="61" y="216"/>
                  </a:cubicBezTo>
                  <a:cubicBezTo>
                    <a:pt x="60" y="215"/>
                    <a:pt x="59" y="214"/>
                    <a:pt x="58" y="214"/>
                  </a:cubicBezTo>
                  <a:cubicBezTo>
                    <a:pt x="54" y="212"/>
                    <a:pt x="49" y="213"/>
                    <a:pt x="46" y="216"/>
                  </a:cubicBezTo>
                  <a:cubicBezTo>
                    <a:pt x="44" y="218"/>
                    <a:pt x="43" y="221"/>
                    <a:pt x="43" y="224"/>
                  </a:cubicBezTo>
                  <a:cubicBezTo>
                    <a:pt x="43" y="225"/>
                    <a:pt x="43" y="226"/>
                    <a:pt x="44" y="228"/>
                  </a:cubicBezTo>
                  <a:cubicBezTo>
                    <a:pt x="44" y="229"/>
                    <a:pt x="45" y="230"/>
                    <a:pt x="46" y="231"/>
                  </a:cubicBezTo>
                  <a:close/>
                  <a:moveTo>
                    <a:pt x="54" y="192"/>
                  </a:moveTo>
                  <a:cubicBezTo>
                    <a:pt x="57" y="192"/>
                    <a:pt x="59" y="191"/>
                    <a:pt x="61" y="189"/>
                  </a:cubicBezTo>
                  <a:cubicBezTo>
                    <a:pt x="62" y="188"/>
                    <a:pt x="63" y="186"/>
                    <a:pt x="63" y="185"/>
                  </a:cubicBezTo>
                  <a:cubicBezTo>
                    <a:pt x="64" y="184"/>
                    <a:pt x="64" y="182"/>
                    <a:pt x="64" y="181"/>
                  </a:cubicBezTo>
                  <a:cubicBezTo>
                    <a:pt x="64" y="180"/>
                    <a:pt x="64" y="178"/>
                    <a:pt x="63" y="177"/>
                  </a:cubicBezTo>
                  <a:cubicBezTo>
                    <a:pt x="63" y="176"/>
                    <a:pt x="62" y="174"/>
                    <a:pt x="61" y="173"/>
                  </a:cubicBezTo>
                  <a:cubicBezTo>
                    <a:pt x="60" y="172"/>
                    <a:pt x="59" y="172"/>
                    <a:pt x="58" y="171"/>
                  </a:cubicBezTo>
                  <a:cubicBezTo>
                    <a:pt x="55" y="170"/>
                    <a:pt x="52" y="170"/>
                    <a:pt x="50" y="171"/>
                  </a:cubicBezTo>
                  <a:cubicBezTo>
                    <a:pt x="48" y="172"/>
                    <a:pt x="47" y="172"/>
                    <a:pt x="46" y="173"/>
                  </a:cubicBezTo>
                  <a:cubicBezTo>
                    <a:pt x="45" y="174"/>
                    <a:pt x="44" y="176"/>
                    <a:pt x="44" y="177"/>
                  </a:cubicBezTo>
                  <a:cubicBezTo>
                    <a:pt x="43" y="178"/>
                    <a:pt x="43" y="180"/>
                    <a:pt x="43" y="181"/>
                  </a:cubicBezTo>
                  <a:cubicBezTo>
                    <a:pt x="43" y="184"/>
                    <a:pt x="44" y="187"/>
                    <a:pt x="46" y="189"/>
                  </a:cubicBezTo>
                  <a:cubicBezTo>
                    <a:pt x="48" y="191"/>
                    <a:pt x="51" y="192"/>
                    <a:pt x="54" y="192"/>
                  </a:cubicBezTo>
                  <a:close/>
                  <a:moveTo>
                    <a:pt x="92" y="191"/>
                  </a:moveTo>
                  <a:cubicBezTo>
                    <a:pt x="94" y="191"/>
                    <a:pt x="95" y="192"/>
                    <a:pt x="96" y="192"/>
                  </a:cubicBezTo>
                  <a:cubicBezTo>
                    <a:pt x="99" y="192"/>
                    <a:pt x="102" y="191"/>
                    <a:pt x="104" y="189"/>
                  </a:cubicBezTo>
                  <a:cubicBezTo>
                    <a:pt x="105" y="188"/>
                    <a:pt x="106" y="186"/>
                    <a:pt x="106" y="185"/>
                  </a:cubicBezTo>
                  <a:cubicBezTo>
                    <a:pt x="107" y="184"/>
                    <a:pt x="107" y="182"/>
                    <a:pt x="107" y="181"/>
                  </a:cubicBezTo>
                  <a:cubicBezTo>
                    <a:pt x="107" y="180"/>
                    <a:pt x="107" y="178"/>
                    <a:pt x="106" y="177"/>
                  </a:cubicBezTo>
                  <a:cubicBezTo>
                    <a:pt x="106" y="176"/>
                    <a:pt x="105" y="174"/>
                    <a:pt x="104" y="173"/>
                  </a:cubicBezTo>
                  <a:cubicBezTo>
                    <a:pt x="100" y="169"/>
                    <a:pt x="93" y="169"/>
                    <a:pt x="89" y="173"/>
                  </a:cubicBezTo>
                  <a:cubicBezTo>
                    <a:pt x="88" y="174"/>
                    <a:pt x="87" y="176"/>
                    <a:pt x="87" y="177"/>
                  </a:cubicBezTo>
                  <a:cubicBezTo>
                    <a:pt x="86" y="178"/>
                    <a:pt x="86" y="180"/>
                    <a:pt x="86" y="181"/>
                  </a:cubicBezTo>
                  <a:cubicBezTo>
                    <a:pt x="86" y="184"/>
                    <a:pt x="87" y="187"/>
                    <a:pt x="89" y="189"/>
                  </a:cubicBezTo>
                  <a:cubicBezTo>
                    <a:pt x="90" y="190"/>
                    <a:pt x="91" y="190"/>
                    <a:pt x="92" y="191"/>
                  </a:cubicBezTo>
                  <a:close/>
                  <a:moveTo>
                    <a:pt x="89" y="146"/>
                  </a:moveTo>
                  <a:cubicBezTo>
                    <a:pt x="90" y="147"/>
                    <a:pt x="91" y="148"/>
                    <a:pt x="92" y="148"/>
                  </a:cubicBezTo>
                  <a:cubicBezTo>
                    <a:pt x="94" y="149"/>
                    <a:pt x="95" y="149"/>
                    <a:pt x="96" y="149"/>
                  </a:cubicBezTo>
                  <a:cubicBezTo>
                    <a:pt x="98" y="149"/>
                    <a:pt x="99" y="149"/>
                    <a:pt x="100" y="148"/>
                  </a:cubicBezTo>
                  <a:cubicBezTo>
                    <a:pt x="102" y="148"/>
                    <a:pt x="103" y="147"/>
                    <a:pt x="104" y="146"/>
                  </a:cubicBezTo>
                  <a:cubicBezTo>
                    <a:pt x="106" y="144"/>
                    <a:pt x="107" y="141"/>
                    <a:pt x="107" y="138"/>
                  </a:cubicBezTo>
                  <a:cubicBezTo>
                    <a:pt x="107" y="136"/>
                    <a:pt x="106" y="133"/>
                    <a:pt x="104" y="131"/>
                  </a:cubicBezTo>
                  <a:cubicBezTo>
                    <a:pt x="103" y="130"/>
                    <a:pt x="103" y="130"/>
                    <a:pt x="102" y="129"/>
                  </a:cubicBezTo>
                  <a:cubicBezTo>
                    <a:pt x="102" y="129"/>
                    <a:pt x="101" y="129"/>
                    <a:pt x="100" y="129"/>
                  </a:cubicBezTo>
                  <a:cubicBezTo>
                    <a:pt x="100" y="128"/>
                    <a:pt x="99" y="128"/>
                    <a:pt x="98" y="128"/>
                  </a:cubicBezTo>
                  <a:cubicBezTo>
                    <a:pt x="96" y="127"/>
                    <a:pt x="94" y="128"/>
                    <a:pt x="92" y="129"/>
                  </a:cubicBezTo>
                  <a:cubicBezTo>
                    <a:pt x="91" y="129"/>
                    <a:pt x="90" y="130"/>
                    <a:pt x="89" y="131"/>
                  </a:cubicBezTo>
                  <a:cubicBezTo>
                    <a:pt x="87" y="133"/>
                    <a:pt x="86" y="136"/>
                    <a:pt x="86" y="138"/>
                  </a:cubicBezTo>
                  <a:cubicBezTo>
                    <a:pt x="86" y="140"/>
                    <a:pt x="86" y="141"/>
                    <a:pt x="87" y="142"/>
                  </a:cubicBezTo>
                  <a:cubicBezTo>
                    <a:pt x="87" y="144"/>
                    <a:pt x="88" y="145"/>
                    <a:pt x="89" y="146"/>
                  </a:cubicBezTo>
                  <a:close/>
                  <a:moveTo>
                    <a:pt x="50" y="148"/>
                  </a:moveTo>
                  <a:cubicBezTo>
                    <a:pt x="51" y="149"/>
                    <a:pt x="52" y="149"/>
                    <a:pt x="54" y="149"/>
                  </a:cubicBezTo>
                  <a:cubicBezTo>
                    <a:pt x="55" y="149"/>
                    <a:pt x="56" y="149"/>
                    <a:pt x="58" y="148"/>
                  </a:cubicBezTo>
                  <a:cubicBezTo>
                    <a:pt x="59" y="148"/>
                    <a:pt x="60" y="147"/>
                    <a:pt x="61" y="146"/>
                  </a:cubicBezTo>
                  <a:cubicBezTo>
                    <a:pt x="62" y="145"/>
                    <a:pt x="63" y="144"/>
                    <a:pt x="63" y="142"/>
                  </a:cubicBezTo>
                  <a:cubicBezTo>
                    <a:pt x="64" y="141"/>
                    <a:pt x="64" y="140"/>
                    <a:pt x="64" y="138"/>
                  </a:cubicBezTo>
                  <a:cubicBezTo>
                    <a:pt x="64" y="136"/>
                    <a:pt x="63" y="133"/>
                    <a:pt x="61" y="131"/>
                  </a:cubicBezTo>
                  <a:cubicBezTo>
                    <a:pt x="61" y="130"/>
                    <a:pt x="60" y="130"/>
                    <a:pt x="60" y="129"/>
                  </a:cubicBezTo>
                  <a:cubicBezTo>
                    <a:pt x="59" y="129"/>
                    <a:pt x="58" y="129"/>
                    <a:pt x="58" y="129"/>
                  </a:cubicBezTo>
                  <a:cubicBezTo>
                    <a:pt x="57" y="128"/>
                    <a:pt x="56" y="128"/>
                    <a:pt x="56" y="128"/>
                  </a:cubicBezTo>
                  <a:cubicBezTo>
                    <a:pt x="54" y="128"/>
                    <a:pt x="53" y="128"/>
                    <a:pt x="52" y="128"/>
                  </a:cubicBezTo>
                  <a:cubicBezTo>
                    <a:pt x="51" y="128"/>
                    <a:pt x="50" y="128"/>
                    <a:pt x="50" y="129"/>
                  </a:cubicBezTo>
                  <a:cubicBezTo>
                    <a:pt x="49" y="129"/>
                    <a:pt x="48" y="129"/>
                    <a:pt x="48" y="129"/>
                  </a:cubicBezTo>
                  <a:cubicBezTo>
                    <a:pt x="47" y="130"/>
                    <a:pt x="47" y="130"/>
                    <a:pt x="46" y="131"/>
                  </a:cubicBezTo>
                  <a:cubicBezTo>
                    <a:pt x="44" y="133"/>
                    <a:pt x="43" y="136"/>
                    <a:pt x="43" y="138"/>
                  </a:cubicBezTo>
                  <a:cubicBezTo>
                    <a:pt x="43" y="141"/>
                    <a:pt x="44" y="144"/>
                    <a:pt x="46" y="146"/>
                  </a:cubicBezTo>
                  <a:cubicBezTo>
                    <a:pt x="47" y="147"/>
                    <a:pt x="48" y="148"/>
                    <a:pt x="50" y="148"/>
                  </a:cubicBezTo>
                  <a:close/>
                  <a:moveTo>
                    <a:pt x="50" y="105"/>
                  </a:moveTo>
                  <a:cubicBezTo>
                    <a:pt x="51" y="106"/>
                    <a:pt x="52" y="106"/>
                    <a:pt x="54" y="106"/>
                  </a:cubicBezTo>
                  <a:cubicBezTo>
                    <a:pt x="57" y="106"/>
                    <a:pt x="59" y="105"/>
                    <a:pt x="61" y="103"/>
                  </a:cubicBezTo>
                  <a:cubicBezTo>
                    <a:pt x="63" y="101"/>
                    <a:pt x="64" y="99"/>
                    <a:pt x="64" y="96"/>
                  </a:cubicBezTo>
                  <a:cubicBezTo>
                    <a:pt x="64" y="94"/>
                    <a:pt x="64" y="93"/>
                    <a:pt x="63" y="92"/>
                  </a:cubicBezTo>
                  <a:cubicBezTo>
                    <a:pt x="63" y="90"/>
                    <a:pt x="62" y="89"/>
                    <a:pt x="61" y="88"/>
                  </a:cubicBezTo>
                  <a:cubicBezTo>
                    <a:pt x="60" y="87"/>
                    <a:pt x="59" y="86"/>
                    <a:pt x="58" y="86"/>
                  </a:cubicBezTo>
                  <a:cubicBezTo>
                    <a:pt x="56" y="85"/>
                    <a:pt x="54" y="85"/>
                    <a:pt x="52" y="85"/>
                  </a:cubicBezTo>
                  <a:cubicBezTo>
                    <a:pt x="51" y="85"/>
                    <a:pt x="50" y="86"/>
                    <a:pt x="50" y="86"/>
                  </a:cubicBezTo>
                  <a:cubicBezTo>
                    <a:pt x="49" y="86"/>
                    <a:pt x="48" y="86"/>
                    <a:pt x="48" y="87"/>
                  </a:cubicBezTo>
                  <a:cubicBezTo>
                    <a:pt x="47" y="87"/>
                    <a:pt x="47" y="88"/>
                    <a:pt x="46" y="88"/>
                  </a:cubicBezTo>
                  <a:cubicBezTo>
                    <a:pt x="45" y="89"/>
                    <a:pt x="44" y="90"/>
                    <a:pt x="44" y="92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3" y="99"/>
                    <a:pt x="44" y="101"/>
                    <a:pt x="46" y="103"/>
                  </a:cubicBezTo>
                  <a:cubicBezTo>
                    <a:pt x="47" y="104"/>
                    <a:pt x="48" y="105"/>
                    <a:pt x="50" y="105"/>
                  </a:cubicBezTo>
                  <a:close/>
                  <a:moveTo>
                    <a:pt x="92" y="105"/>
                  </a:moveTo>
                  <a:cubicBezTo>
                    <a:pt x="94" y="106"/>
                    <a:pt x="95" y="106"/>
                    <a:pt x="96" y="106"/>
                  </a:cubicBezTo>
                  <a:cubicBezTo>
                    <a:pt x="98" y="106"/>
                    <a:pt x="99" y="106"/>
                    <a:pt x="100" y="105"/>
                  </a:cubicBezTo>
                  <a:cubicBezTo>
                    <a:pt x="102" y="105"/>
                    <a:pt x="103" y="104"/>
                    <a:pt x="104" y="103"/>
                  </a:cubicBezTo>
                  <a:cubicBezTo>
                    <a:pt x="106" y="101"/>
                    <a:pt x="107" y="99"/>
                    <a:pt x="107" y="96"/>
                  </a:cubicBezTo>
                  <a:cubicBezTo>
                    <a:pt x="107" y="94"/>
                    <a:pt x="107" y="93"/>
                    <a:pt x="106" y="92"/>
                  </a:cubicBezTo>
                  <a:cubicBezTo>
                    <a:pt x="106" y="90"/>
                    <a:pt x="105" y="89"/>
                    <a:pt x="104" y="88"/>
                  </a:cubicBezTo>
                  <a:cubicBezTo>
                    <a:pt x="101" y="85"/>
                    <a:pt x="96" y="84"/>
                    <a:pt x="92" y="86"/>
                  </a:cubicBezTo>
                  <a:cubicBezTo>
                    <a:pt x="91" y="86"/>
                    <a:pt x="90" y="87"/>
                    <a:pt x="89" y="88"/>
                  </a:cubicBezTo>
                  <a:cubicBezTo>
                    <a:pt x="88" y="89"/>
                    <a:pt x="87" y="90"/>
                    <a:pt x="87" y="92"/>
                  </a:cubicBezTo>
                  <a:cubicBezTo>
                    <a:pt x="86" y="93"/>
                    <a:pt x="86" y="94"/>
                    <a:pt x="86" y="96"/>
                  </a:cubicBezTo>
                  <a:cubicBezTo>
                    <a:pt x="86" y="99"/>
                    <a:pt x="87" y="101"/>
                    <a:pt x="89" y="103"/>
                  </a:cubicBezTo>
                  <a:cubicBezTo>
                    <a:pt x="90" y="104"/>
                    <a:pt x="91" y="105"/>
                    <a:pt x="92" y="105"/>
                  </a:cubicBezTo>
                  <a:close/>
                  <a:moveTo>
                    <a:pt x="96" y="64"/>
                  </a:moveTo>
                  <a:cubicBezTo>
                    <a:pt x="98" y="64"/>
                    <a:pt x="99" y="63"/>
                    <a:pt x="100" y="63"/>
                  </a:cubicBezTo>
                  <a:cubicBezTo>
                    <a:pt x="102" y="62"/>
                    <a:pt x="103" y="62"/>
                    <a:pt x="104" y="61"/>
                  </a:cubicBezTo>
                  <a:cubicBezTo>
                    <a:pt x="105" y="59"/>
                    <a:pt x="106" y="58"/>
                    <a:pt x="106" y="57"/>
                  </a:cubicBezTo>
                  <a:cubicBezTo>
                    <a:pt x="107" y="56"/>
                    <a:pt x="107" y="54"/>
                    <a:pt x="107" y="53"/>
                  </a:cubicBezTo>
                  <a:cubicBezTo>
                    <a:pt x="107" y="52"/>
                    <a:pt x="107" y="50"/>
                    <a:pt x="106" y="49"/>
                  </a:cubicBezTo>
                  <a:cubicBezTo>
                    <a:pt x="106" y="48"/>
                    <a:pt x="105" y="46"/>
                    <a:pt x="104" y="45"/>
                  </a:cubicBezTo>
                  <a:cubicBezTo>
                    <a:pt x="103" y="44"/>
                    <a:pt x="102" y="44"/>
                    <a:pt x="100" y="43"/>
                  </a:cubicBezTo>
                  <a:cubicBezTo>
                    <a:pt x="97" y="41"/>
                    <a:pt x="92" y="42"/>
                    <a:pt x="89" y="45"/>
                  </a:cubicBezTo>
                  <a:cubicBezTo>
                    <a:pt x="88" y="46"/>
                    <a:pt x="87" y="48"/>
                    <a:pt x="87" y="49"/>
                  </a:cubicBezTo>
                  <a:cubicBezTo>
                    <a:pt x="86" y="50"/>
                    <a:pt x="86" y="52"/>
                    <a:pt x="86" y="53"/>
                  </a:cubicBezTo>
                  <a:cubicBezTo>
                    <a:pt x="86" y="56"/>
                    <a:pt x="87" y="59"/>
                    <a:pt x="89" y="61"/>
                  </a:cubicBezTo>
                  <a:cubicBezTo>
                    <a:pt x="91" y="63"/>
                    <a:pt x="93" y="64"/>
                    <a:pt x="96" y="64"/>
                  </a:cubicBezTo>
                  <a:close/>
                  <a:moveTo>
                    <a:pt x="50" y="63"/>
                  </a:moveTo>
                  <a:cubicBezTo>
                    <a:pt x="51" y="63"/>
                    <a:pt x="52" y="64"/>
                    <a:pt x="54" y="64"/>
                  </a:cubicBezTo>
                  <a:cubicBezTo>
                    <a:pt x="57" y="64"/>
                    <a:pt x="59" y="63"/>
                    <a:pt x="61" y="61"/>
                  </a:cubicBezTo>
                  <a:cubicBezTo>
                    <a:pt x="63" y="59"/>
                    <a:pt x="64" y="56"/>
                    <a:pt x="64" y="53"/>
                  </a:cubicBezTo>
                  <a:cubicBezTo>
                    <a:pt x="64" y="52"/>
                    <a:pt x="64" y="50"/>
                    <a:pt x="63" y="49"/>
                  </a:cubicBezTo>
                  <a:cubicBezTo>
                    <a:pt x="63" y="48"/>
                    <a:pt x="62" y="46"/>
                    <a:pt x="61" y="45"/>
                  </a:cubicBezTo>
                  <a:cubicBezTo>
                    <a:pt x="57" y="41"/>
                    <a:pt x="50" y="41"/>
                    <a:pt x="46" y="45"/>
                  </a:cubicBezTo>
                  <a:cubicBezTo>
                    <a:pt x="45" y="46"/>
                    <a:pt x="44" y="48"/>
                    <a:pt x="44" y="49"/>
                  </a:cubicBezTo>
                  <a:cubicBezTo>
                    <a:pt x="43" y="50"/>
                    <a:pt x="43" y="52"/>
                    <a:pt x="43" y="53"/>
                  </a:cubicBezTo>
                  <a:cubicBezTo>
                    <a:pt x="43" y="56"/>
                    <a:pt x="44" y="59"/>
                    <a:pt x="46" y="61"/>
                  </a:cubicBezTo>
                  <a:cubicBezTo>
                    <a:pt x="47" y="62"/>
                    <a:pt x="48" y="62"/>
                    <a:pt x="50" y="63"/>
                  </a:cubicBezTo>
                  <a:close/>
                  <a:moveTo>
                    <a:pt x="174" y="231"/>
                  </a:moveTo>
                  <a:cubicBezTo>
                    <a:pt x="176" y="233"/>
                    <a:pt x="179" y="234"/>
                    <a:pt x="182" y="234"/>
                  </a:cubicBezTo>
                  <a:cubicBezTo>
                    <a:pt x="184" y="234"/>
                    <a:pt x="187" y="233"/>
                    <a:pt x="189" y="231"/>
                  </a:cubicBezTo>
                  <a:cubicBezTo>
                    <a:pt x="190" y="230"/>
                    <a:pt x="191" y="229"/>
                    <a:pt x="191" y="228"/>
                  </a:cubicBezTo>
                  <a:cubicBezTo>
                    <a:pt x="192" y="226"/>
                    <a:pt x="192" y="225"/>
                    <a:pt x="192" y="224"/>
                  </a:cubicBezTo>
                  <a:cubicBezTo>
                    <a:pt x="192" y="222"/>
                    <a:pt x="192" y="221"/>
                    <a:pt x="191" y="220"/>
                  </a:cubicBezTo>
                  <a:cubicBezTo>
                    <a:pt x="191" y="218"/>
                    <a:pt x="190" y="217"/>
                    <a:pt x="189" y="216"/>
                  </a:cubicBezTo>
                  <a:cubicBezTo>
                    <a:pt x="189" y="216"/>
                    <a:pt x="188" y="215"/>
                    <a:pt x="188" y="215"/>
                  </a:cubicBezTo>
                  <a:cubicBezTo>
                    <a:pt x="187" y="214"/>
                    <a:pt x="186" y="214"/>
                    <a:pt x="186" y="214"/>
                  </a:cubicBezTo>
                  <a:cubicBezTo>
                    <a:pt x="185" y="214"/>
                    <a:pt x="184" y="213"/>
                    <a:pt x="184" y="213"/>
                  </a:cubicBezTo>
                  <a:cubicBezTo>
                    <a:pt x="182" y="213"/>
                    <a:pt x="181" y="213"/>
                    <a:pt x="180" y="213"/>
                  </a:cubicBezTo>
                  <a:cubicBezTo>
                    <a:pt x="179" y="213"/>
                    <a:pt x="178" y="214"/>
                    <a:pt x="178" y="214"/>
                  </a:cubicBezTo>
                  <a:cubicBezTo>
                    <a:pt x="177" y="214"/>
                    <a:pt x="176" y="214"/>
                    <a:pt x="176" y="215"/>
                  </a:cubicBezTo>
                  <a:cubicBezTo>
                    <a:pt x="175" y="215"/>
                    <a:pt x="175" y="216"/>
                    <a:pt x="174" y="216"/>
                  </a:cubicBezTo>
                  <a:cubicBezTo>
                    <a:pt x="173" y="217"/>
                    <a:pt x="172" y="218"/>
                    <a:pt x="172" y="220"/>
                  </a:cubicBezTo>
                  <a:cubicBezTo>
                    <a:pt x="171" y="221"/>
                    <a:pt x="171" y="222"/>
                    <a:pt x="171" y="224"/>
                  </a:cubicBezTo>
                  <a:cubicBezTo>
                    <a:pt x="171" y="225"/>
                    <a:pt x="171" y="226"/>
                    <a:pt x="172" y="228"/>
                  </a:cubicBezTo>
                  <a:cubicBezTo>
                    <a:pt x="172" y="229"/>
                    <a:pt x="173" y="230"/>
                    <a:pt x="174" y="231"/>
                  </a:cubicBezTo>
                  <a:close/>
                  <a:moveTo>
                    <a:pt x="174" y="189"/>
                  </a:moveTo>
                  <a:cubicBezTo>
                    <a:pt x="175" y="190"/>
                    <a:pt x="176" y="190"/>
                    <a:pt x="178" y="191"/>
                  </a:cubicBezTo>
                  <a:cubicBezTo>
                    <a:pt x="179" y="191"/>
                    <a:pt x="180" y="192"/>
                    <a:pt x="182" y="192"/>
                  </a:cubicBezTo>
                  <a:cubicBezTo>
                    <a:pt x="183" y="192"/>
                    <a:pt x="184" y="191"/>
                    <a:pt x="186" y="191"/>
                  </a:cubicBezTo>
                  <a:cubicBezTo>
                    <a:pt x="187" y="190"/>
                    <a:pt x="188" y="190"/>
                    <a:pt x="189" y="189"/>
                  </a:cubicBezTo>
                  <a:cubicBezTo>
                    <a:pt x="190" y="188"/>
                    <a:pt x="191" y="186"/>
                    <a:pt x="191" y="185"/>
                  </a:cubicBezTo>
                  <a:cubicBezTo>
                    <a:pt x="192" y="184"/>
                    <a:pt x="192" y="182"/>
                    <a:pt x="192" y="181"/>
                  </a:cubicBezTo>
                  <a:cubicBezTo>
                    <a:pt x="192" y="180"/>
                    <a:pt x="192" y="178"/>
                    <a:pt x="191" y="177"/>
                  </a:cubicBezTo>
                  <a:cubicBezTo>
                    <a:pt x="191" y="176"/>
                    <a:pt x="190" y="174"/>
                    <a:pt x="189" y="173"/>
                  </a:cubicBezTo>
                  <a:cubicBezTo>
                    <a:pt x="188" y="172"/>
                    <a:pt x="187" y="172"/>
                    <a:pt x="186" y="171"/>
                  </a:cubicBezTo>
                  <a:cubicBezTo>
                    <a:pt x="183" y="170"/>
                    <a:pt x="180" y="170"/>
                    <a:pt x="178" y="171"/>
                  </a:cubicBezTo>
                  <a:cubicBezTo>
                    <a:pt x="176" y="172"/>
                    <a:pt x="175" y="172"/>
                    <a:pt x="174" y="173"/>
                  </a:cubicBezTo>
                  <a:cubicBezTo>
                    <a:pt x="173" y="174"/>
                    <a:pt x="172" y="176"/>
                    <a:pt x="172" y="177"/>
                  </a:cubicBezTo>
                  <a:cubicBezTo>
                    <a:pt x="171" y="178"/>
                    <a:pt x="171" y="180"/>
                    <a:pt x="171" y="181"/>
                  </a:cubicBezTo>
                  <a:cubicBezTo>
                    <a:pt x="171" y="182"/>
                    <a:pt x="171" y="184"/>
                    <a:pt x="172" y="185"/>
                  </a:cubicBezTo>
                  <a:cubicBezTo>
                    <a:pt x="172" y="186"/>
                    <a:pt x="173" y="188"/>
                    <a:pt x="174" y="189"/>
                  </a:cubicBezTo>
                  <a:close/>
                  <a:moveTo>
                    <a:pt x="174" y="146"/>
                  </a:moveTo>
                  <a:cubicBezTo>
                    <a:pt x="175" y="147"/>
                    <a:pt x="176" y="148"/>
                    <a:pt x="178" y="148"/>
                  </a:cubicBezTo>
                  <a:cubicBezTo>
                    <a:pt x="179" y="149"/>
                    <a:pt x="180" y="149"/>
                    <a:pt x="182" y="149"/>
                  </a:cubicBezTo>
                  <a:cubicBezTo>
                    <a:pt x="183" y="149"/>
                    <a:pt x="184" y="149"/>
                    <a:pt x="186" y="148"/>
                  </a:cubicBezTo>
                  <a:cubicBezTo>
                    <a:pt x="187" y="148"/>
                    <a:pt x="188" y="147"/>
                    <a:pt x="189" y="146"/>
                  </a:cubicBezTo>
                  <a:cubicBezTo>
                    <a:pt x="190" y="145"/>
                    <a:pt x="191" y="144"/>
                    <a:pt x="191" y="142"/>
                  </a:cubicBezTo>
                  <a:cubicBezTo>
                    <a:pt x="192" y="141"/>
                    <a:pt x="192" y="140"/>
                    <a:pt x="192" y="138"/>
                  </a:cubicBezTo>
                  <a:cubicBezTo>
                    <a:pt x="192" y="136"/>
                    <a:pt x="191" y="133"/>
                    <a:pt x="189" y="131"/>
                  </a:cubicBezTo>
                  <a:cubicBezTo>
                    <a:pt x="187" y="128"/>
                    <a:pt x="183" y="127"/>
                    <a:pt x="180" y="128"/>
                  </a:cubicBezTo>
                  <a:cubicBezTo>
                    <a:pt x="179" y="128"/>
                    <a:pt x="178" y="128"/>
                    <a:pt x="178" y="129"/>
                  </a:cubicBezTo>
                  <a:cubicBezTo>
                    <a:pt x="177" y="129"/>
                    <a:pt x="176" y="129"/>
                    <a:pt x="176" y="129"/>
                  </a:cubicBezTo>
                  <a:cubicBezTo>
                    <a:pt x="175" y="130"/>
                    <a:pt x="175" y="130"/>
                    <a:pt x="174" y="131"/>
                  </a:cubicBezTo>
                  <a:cubicBezTo>
                    <a:pt x="172" y="133"/>
                    <a:pt x="171" y="136"/>
                    <a:pt x="171" y="138"/>
                  </a:cubicBezTo>
                  <a:cubicBezTo>
                    <a:pt x="171" y="140"/>
                    <a:pt x="171" y="141"/>
                    <a:pt x="172" y="142"/>
                  </a:cubicBezTo>
                  <a:cubicBezTo>
                    <a:pt x="172" y="144"/>
                    <a:pt x="173" y="145"/>
                    <a:pt x="174" y="146"/>
                  </a:cubicBezTo>
                  <a:close/>
                  <a:moveTo>
                    <a:pt x="235" y="96"/>
                  </a:moveTo>
                  <a:cubicBezTo>
                    <a:pt x="235" y="309"/>
                    <a:pt x="235" y="309"/>
                    <a:pt x="235" y="309"/>
                  </a:cubicBezTo>
                  <a:cubicBezTo>
                    <a:pt x="235" y="315"/>
                    <a:pt x="230" y="320"/>
                    <a:pt x="224" y="320"/>
                  </a:cubicBezTo>
                  <a:cubicBezTo>
                    <a:pt x="11" y="320"/>
                    <a:pt x="11" y="320"/>
                    <a:pt x="11" y="320"/>
                  </a:cubicBezTo>
                  <a:cubicBezTo>
                    <a:pt x="5" y="320"/>
                    <a:pt x="0" y="315"/>
                    <a:pt x="0" y="30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5" y="0"/>
                    <a:pt x="150" y="4"/>
                    <a:pt x="150" y="10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30" y="85"/>
                    <a:pt x="235" y="90"/>
                    <a:pt x="235" y="96"/>
                  </a:cubicBezTo>
                  <a:close/>
                  <a:moveTo>
                    <a:pt x="22" y="298"/>
                  </a:moveTo>
                  <a:cubicBezTo>
                    <a:pt x="43" y="298"/>
                    <a:pt x="43" y="298"/>
                    <a:pt x="43" y="298"/>
                  </a:cubicBezTo>
                  <a:cubicBezTo>
                    <a:pt x="43" y="266"/>
                    <a:pt x="43" y="266"/>
                    <a:pt x="43" y="266"/>
                  </a:cubicBezTo>
                  <a:cubicBezTo>
                    <a:pt x="43" y="260"/>
                    <a:pt x="48" y="256"/>
                    <a:pt x="54" y="256"/>
                  </a:cubicBezTo>
                  <a:cubicBezTo>
                    <a:pt x="60" y="256"/>
                    <a:pt x="64" y="260"/>
                    <a:pt x="64" y="266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128" y="298"/>
                    <a:pt x="128" y="298"/>
                    <a:pt x="128" y="298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2" y="298"/>
                  </a:lnTo>
                  <a:close/>
                  <a:moveTo>
                    <a:pt x="214" y="106"/>
                  </a:moveTo>
                  <a:cubicBezTo>
                    <a:pt x="150" y="106"/>
                    <a:pt x="150" y="106"/>
                    <a:pt x="150" y="106"/>
                  </a:cubicBezTo>
                  <a:cubicBezTo>
                    <a:pt x="150" y="298"/>
                    <a:pt x="150" y="298"/>
                    <a:pt x="150" y="298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1" y="260"/>
                    <a:pt x="176" y="256"/>
                    <a:pt x="182" y="256"/>
                  </a:cubicBezTo>
                  <a:cubicBezTo>
                    <a:pt x="188" y="256"/>
                    <a:pt x="192" y="260"/>
                    <a:pt x="192" y="266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214" y="298"/>
                    <a:pt x="214" y="298"/>
                    <a:pt x="214" y="298"/>
                  </a:cubicBezTo>
                  <a:lnTo>
                    <a:pt x="214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1925" y="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51414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052" y="366142"/>
            <a:ext cx="8026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2400" dirty="0">
                <a:solidFill>
                  <a:srgbClr val="313131"/>
                </a:solidFill>
              </a:rPr>
              <a:t>Performance</a:t>
            </a:r>
            <a:endParaRPr lang="en-NZ" sz="2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771137"/>
              </p:ext>
            </p:extLst>
          </p:nvPr>
        </p:nvGraphicFramePr>
        <p:xfrm>
          <a:off x="778935" y="1176866"/>
          <a:ext cx="7407122" cy="344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52671"/>
              </p:ext>
            </p:extLst>
          </p:nvPr>
        </p:nvGraphicFramePr>
        <p:xfrm>
          <a:off x="342052" y="4829606"/>
          <a:ext cx="8369300" cy="11049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3911979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18419623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91574260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1927762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17568833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0200902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08251366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45439378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NST LP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Increase/Decrease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Movement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11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859,355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170,726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993,823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149,927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3,686,317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3,537,313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149,004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435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781,239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134,467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915,706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301,644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2,998,981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3,222,407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223,426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5160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Operating Surplus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78,117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36,258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78,117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151,717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687,336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329,090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358,246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491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Gain/(Loss) from Investments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646,140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646,140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311,533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962,643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672,597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290,046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594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Net Income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724,256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36,258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724,257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159,816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1,649,979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1,001,686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648,292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4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1617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052" y="366142"/>
            <a:ext cx="8026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2400" dirty="0">
                <a:solidFill>
                  <a:srgbClr val="313131"/>
                </a:solidFill>
              </a:rPr>
              <a:t>Revenue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965399"/>
              </p:ext>
            </p:extLst>
          </p:nvPr>
        </p:nvGraphicFramePr>
        <p:xfrm>
          <a:off x="1314027" y="953347"/>
          <a:ext cx="6746240" cy="290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41227"/>
              </p:ext>
            </p:extLst>
          </p:nvPr>
        </p:nvGraphicFramePr>
        <p:xfrm>
          <a:off x="502498" y="4071900"/>
          <a:ext cx="8197366" cy="2019300"/>
        </p:xfrm>
        <a:graphic>
          <a:graphicData uri="http://schemas.openxmlformats.org/drawingml/2006/table">
            <a:tbl>
              <a:tblPr/>
              <a:tblGrid>
                <a:gridCol w="1790059">
                  <a:extLst>
                    <a:ext uri="{9D8B030D-6E8A-4147-A177-3AD203B41FA5}">
                      <a16:colId xmlns:a16="http://schemas.microsoft.com/office/drawing/2014/main" val="2824038734"/>
                    </a:ext>
                  </a:extLst>
                </a:gridCol>
                <a:gridCol w="920906">
                  <a:extLst>
                    <a:ext uri="{9D8B030D-6E8A-4147-A177-3AD203B41FA5}">
                      <a16:colId xmlns:a16="http://schemas.microsoft.com/office/drawing/2014/main" val="3903753428"/>
                    </a:ext>
                  </a:extLst>
                </a:gridCol>
                <a:gridCol w="766354">
                  <a:extLst>
                    <a:ext uri="{9D8B030D-6E8A-4147-A177-3AD203B41FA5}">
                      <a16:colId xmlns:a16="http://schemas.microsoft.com/office/drawing/2014/main" val="1377286595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441550249"/>
                    </a:ext>
                  </a:extLst>
                </a:gridCol>
                <a:gridCol w="1254035">
                  <a:extLst>
                    <a:ext uri="{9D8B030D-6E8A-4147-A177-3AD203B41FA5}">
                      <a16:colId xmlns:a16="http://schemas.microsoft.com/office/drawing/2014/main" val="244227186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602841931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3396939846"/>
                    </a:ext>
                  </a:extLst>
                </a:gridCol>
                <a:gridCol w="853441">
                  <a:extLst>
                    <a:ext uri="{9D8B030D-6E8A-4147-A177-3AD203B41FA5}">
                      <a16:colId xmlns:a16="http://schemas.microsoft.com/office/drawing/2014/main" val="208356139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Income Summary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NST LP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Increase/Decrease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Movement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136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Koha and Grants Received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33,744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75,643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41,899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2695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Revenue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1,575,826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1,637,611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61,786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7411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Dividends and Realised Gains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168,959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168,959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105,477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429,733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426,166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3,568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751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Fisheries Income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414,513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437,445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22,932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4751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Received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650,181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650,181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129,875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690,167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809,891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119,724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2028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Income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40,214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3,957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3,599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361,615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150,558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211,057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221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Rental Income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170,726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170,726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170,726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180,720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180,720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0626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Operating Income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859,355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170,726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993,823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149,927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3,686,317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3,537,313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149,004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8538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Gain/(Loss) from Investments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646,140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646,140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311,533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962,643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672,597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290,046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69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Income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1,505,495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170,726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1,639,963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461,460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4,648,960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4,209,909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439,050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59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225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052" y="366142"/>
            <a:ext cx="8026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2400" dirty="0">
                <a:solidFill>
                  <a:srgbClr val="313131"/>
                </a:solidFill>
              </a:rPr>
              <a:t>Expenses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678157"/>
              </p:ext>
            </p:extLst>
          </p:nvPr>
        </p:nvGraphicFramePr>
        <p:xfrm>
          <a:off x="489374" y="1043093"/>
          <a:ext cx="8178800" cy="3264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59969"/>
              </p:ext>
            </p:extLst>
          </p:nvPr>
        </p:nvGraphicFramePr>
        <p:xfrm>
          <a:off x="394124" y="4420303"/>
          <a:ext cx="8369300" cy="183642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3253538028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91401141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89736639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86541234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4196319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5622203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51756788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18645226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Income Summary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NST LP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Increase/Decrease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Movement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749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Wages and Salaries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295,879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295,879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93,821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1,704,126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1,653,280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50,846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8214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Grants, Donations and Sponsorship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52,232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58,526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6,294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322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Costs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198,051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69,102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267,154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132,907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966,251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1,274,991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308,740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792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 and Implementation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257,614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257,614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123,367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138,614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56,622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81,992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0074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4,832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65,365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70,197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63,230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112,895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42,443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70,452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930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Tax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24,863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24,863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111,681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24,863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136,544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111,681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047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Operating Expenses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781,239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134,467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915,706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301,644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2,998,981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3,222,407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223,426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229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Distributions to Marae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140,205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114,279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25,926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263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781,239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134,467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915,706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301,644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3,139,186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3,336,686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197,500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1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7547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052" y="366142"/>
            <a:ext cx="8026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2400" dirty="0">
                <a:solidFill>
                  <a:srgbClr val="313131"/>
                </a:solidFill>
              </a:rPr>
              <a:t>Balance Sheet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254673"/>
              </p:ext>
            </p:extLst>
          </p:nvPr>
        </p:nvGraphicFramePr>
        <p:xfrm>
          <a:off x="416878" y="1766147"/>
          <a:ext cx="40535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661182"/>
              </p:ext>
            </p:extLst>
          </p:nvPr>
        </p:nvGraphicFramePr>
        <p:xfrm>
          <a:off x="4612640" y="1766147"/>
          <a:ext cx="41957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74277"/>
              </p:ext>
            </p:extLst>
          </p:nvPr>
        </p:nvGraphicFramePr>
        <p:xfrm>
          <a:off x="416878" y="4982550"/>
          <a:ext cx="8369300" cy="74676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3130364644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21703638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02180122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89621171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39187737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6056551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918699019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2386972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Balance Sheet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NST LP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Increase/Decrease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Movement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943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28,792,989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9,838,244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33,690,249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5,651,621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46,332,995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40,091,682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6,241,313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6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626,801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4,897,261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5,524,062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4,949,944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5,689,066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934,947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4,754,119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79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Assets /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28,166,188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4,940,984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28,166,188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701,677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40,643,929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39,156,735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1,487,194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25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774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052" y="366142"/>
            <a:ext cx="8026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mi-NZ" sz="2400" dirty="0">
                <a:solidFill>
                  <a:srgbClr val="313131"/>
                </a:solidFill>
              </a:rPr>
              <a:t>Assets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979816"/>
              </p:ext>
            </p:extLst>
          </p:nvPr>
        </p:nvGraphicFramePr>
        <p:xfrm>
          <a:off x="670559" y="813222"/>
          <a:ext cx="7711439" cy="292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71313"/>
              </p:ext>
            </p:extLst>
          </p:nvPr>
        </p:nvGraphicFramePr>
        <p:xfrm>
          <a:off x="342052" y="4080669"/>
          <a:ext cx="8369300" cy="183642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38045675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08955952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98093135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36766614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5906426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9645346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697310199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5756816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Summary of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NST LP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Increase/Decrease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Movement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78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and Short Term Investments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13,175,499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90,594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13,266,094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7,779,074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14,437,686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21,932,065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7,494,379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512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Receivables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3,066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8,289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11,356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13,891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483,237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415,444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67,793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8928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Taxes Receivable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170,012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170,012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146,608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316,623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68,424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248,199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64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Property, Plant and Equipment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6,151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6,151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2,855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476,926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423,852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53,074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976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Property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9,739,361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9,739,361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9,739,361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9,739,361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9,739,361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846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15,423,619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10,482,636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3,562,646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16,607,053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12,983,084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3,623,969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52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Fisheries Quota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4,233,514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4,233,514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797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Assets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14,641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14,641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1,173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38,595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35,299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3,296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625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28,792,989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9,838,244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33,690,249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5,651,621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46,332,995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40,091,682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6,241,313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3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29191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Deloit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fault theme" id="{5A6E7C86-A245-4DCF-B7FA-3D304F2E5592}" vid="{687BCA11-9AC4-46C4-AC52-71CA1321DB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521</TotalTime>
  <Words>872</Words>
  <Application>Microsoft Office PowerPoint</Application>
  <PresentationFormat>On-screen Show (4:3)</PresentationFormat>
  <Paragraphs>385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Wingdings 2</vt:lpstr>
      <vt:lpstr>Default theme</vt:lpstr>
      <vt:lpstr>think-cell Slide</vt:lpstr>
      <vt:lpstr>Ngāi Te Rangi Settlement Trust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Corey (NZ - Rotorua)</dc:creator>
  <cp:lastModifiedBy>Angie Samuels</cp:lastModifiedBy>
  <cp:revision>39</cp:revision>
  <dcterms:created xsi:type="dcterms:W3CDTF">2019-01-09T19:22:14Z</dcterms:created>
  <dcterms:modified xsi:type="dcterms:W3CDTF">2019-01-11T10:01:37Z</dcterms:modified>
</cp:coreProperties>
</file>